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56" r:id="rId2"/>
    <p:sldId id="261" r:id="rId3"/>
    <p:sldId id="257" r:id="rId4"/>
    <p:sldId id="258" r:id="rId5"/>
    <p:sldId id="259" r:id="rId6"/>
    <p:sldId id="260" r:id="rId7"/>
    <p:sldId id="262" r:id="rId8"/>
    <p:sldId id="263" r:id="rId9"/>
    <p:sldId id="264" r:id="rId10"/>
  </p:sldIdLst>
  <p:sldSz cx="9906000" cy="6858000" type="A4"/>
  <p:notesSz cx="6858000" cy="9945688"/>
  <p:defaultTextStyle>
    <a:defPPr>
      <a:defRPr lang="ja-JP"/>
    </a:defPPr>
    <a:lvl1pPr algn="l" rtl="0" fontAlgn="base">
      <a:spcBef>
        <a:spcPct val="0"/>
      </a:spcBef>
      <a:spcAft>
        <a:spcPct val="0"/>
      </a:spcAft>
      <a:defRPr kumimoji="1" sz="2000" kern="1200">
        <a:solidFill>
          <a:schemeClr val="tx1"/>
        </a:solidFill>
        <a:latin typeface="Arial" charset="0"/>
        <a:ea typeface="ＭＳ ゴシック" charset="-128"/>
        <a:cs typeface="ＭＳ ゴシック" charset="-128"/>
      </a:defRPr>
    </a:lvl1pPr>
    <a:lvl2pPr marL="457200" algn="l" rtl="0" fontAlgn="base">
      <a:spcBef>
        <a:spcPct val="0"/>
      </a:spcBef>
      <a:spcAft>
        <a:spcPct val="0"/>
      </a:spcAft>
      <a:defRPr kumimoji="1" sz="2000" kern="1200">
        <a:solidFill>
          <a:schemeClr val="tx1"/>
        </a:solidFill>
        <a:latin typeface="Arial" charset="0"/>
        <a:ea typeface="ＭＳ ゴシック" charset="-128"/>
        <a:cs typeface="ＭＳ ゴシック" charset="-128"/>
      </a:defRPr>
    </a:lvl2pPr>
    <a:lvl3pPr marL="914400" algn="l" rtl="0" fontAlgn="base">
      <a:spcBef>
        <a:spcPct val="0"/>
      </a:spcBef>
      <a:spcAft>
        <a:spcPct val="0"/>
      </a:spcAft>
      <a:defRPr kumimoji="1" sz="2000" kern="1200">
        <a:solidFill>
          <a:schemeClr val="tx1"/>
        </a:solidFill>
        <a:latin typeface="Arial" charset="0"/>
        <a:ea typeface="ＭＳ ゴシック" charset="-128"/>
        <a:cs typeface="ＭＳ ゴシック" charset="-128"/>
      </a:defRPr>
    </a:lvl3pPr>
    <a:lvl4pPr marL="1371600" algn="l" rtl="0" fontAlgn="base">
      <a:spcBef>
        <a:spcPct val="0"/>
      </a:spcBef>
      <a:spcAft>
        <a:spcPct val="0"/>
      </a:spcAft>
      <a:defRPr kumimoji="1" sz="2000" kern="1200">
        <a:solidFill>
          <a:schemeClr val="tx1"/>
        </a:solidFill>
        <a:latin typeface="Arial" charset="0"/>
        <a:ea typeface="ＭＳ ゴシック" charset="-128"/>
        <a:cs typeface="ＭＳ ゴシック" charset="-128"/>
      </a:defRPr>
    </a:lvl4pPr>
    <a:lvl5pPr marL="1828800" algn="l" rtl="0" fontAlgn="base">
      <a:spcBef>
        <a:spcPct val="0"/>
      </a:spcBef>
      <a:spcAft>
        <a:spcPct val="0"/>
      </a:spcAft>
      <a:defRPr kumimoji="1" sz="2000" kern="1200">
        <a:solidFill>
          <a:schemeClr val="tx1"/>
        </a:solidFill>
        <a:latin typeface="Arial" charset="0"/>
        <a:ea typeface="ＭＳ ゴシック" charset="-128"/>
        <a:cs typeface="ＭＳ ゴシック" charset="-128"/>
      </a:defRPr>
    </a:lvl5pPr>
    <a:lvl6pPr marL="2286000" algn="l" defTabSz="457200" rtl="0" eaLnBrk="1" latinLnBrk="0" hangingPunct="1">
      <a:defRPr kumimoji="1" sz="2000" kern="1200">
        <a:solidFill>
          <a:schemeClr val="tx1"/>
        </a:solidFill>
        <a:latin typeface="Arial" charset="0"/>
        <a:ea typeface="ＭＳ ゴシック" charset="-128"/>
        <a:cs typeface="ＭＳ ゴシック" charset="-128"/>
      </a:defRPr>
    </a:lvl6pPr>
    <a:lvl7pPr marL="2743200" algn="l" defTabSz="457200" rtl="0" eaLnBrk="1" latinLnBrk="0" hangingPunct="1">
      <a:defRPr kumimoji="1" sz="2000" kern="1200">
        <a:solidFill>
          <a:schemeClr val="tx1"/>
        </a:solidFill>
        <a:latin typeface="Arial" charset="0"/>
        <a:ea typeface="ＭＳ ゴシック" charset="-128"/>
        <a:cs typeface="ＭＳ ゴシック" charset="-128"/>
      </a:defRPr>
    </a:lvl7pPr>
    <a:lvl8pPr marL="3200400" algn="l" defTabSz="457200" rtl="0" eaLnBrk="1" latinLnBrk="0" hangingPunct="1">
      <a:defRPr kumimoji="1" sz="2000" kern="1200">
        <a:solidFill>
          <a:schemeClr val="tx1"/>
        </a:solidFill>
        <a:latin typeface="Arial" charset="0"/>
        <a:ea typeface="ＭＳ ゴシック" charset="-128"/>
        <a:cs typeface="ＭＳ ゴシック" charset="-128"/>
      </a:defRPr>
    </a:lvl8pPr>
    <a:lvl9pPr marL="3657600" algn="l" defTabSz="457200" rtl="0" eaLnBrk="1" latinLnBrk="0" hangingPunct="1">
      <a:defRPr kumimoji="1" sz="2000" kern="1200">
        <a:solidFill>
          <a:schemeClr val="tx1"/>
        </a:solidFill>
        <a:latin typeface="Arial" charset="0"/>
        <a:ea typeface="ＭＳ ゴシック" charset="-128"/>
        <a:cs typeface="ＭＳ 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75" autoAdjust="0"/>
    <p:restoredTop sz="89894" autoAdjust="0"/>
  </p:normalViewPr>
  <p:slideViewPr>
    <p:cSldViewPr>
      <p:cViewPr>
        <p:scale>
          <a:sx n="70" d="100"/>
          <a:sy n="70" d="100"/>
        </p:scale>
        <p:origin x="-1566" y="-4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382" cy="497599"/>
          </a:xfrm>
          <a:prstGeom prst="rect">
            <a:avLst/>
          </a:prstGeom>
        </p:spPr>
        <p:txBody>
          <a:bodyPr vert="horz" lIns="90352" tIns="45176" rIns="90352" bIns="45176"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85051" y="0"/>
            <a:ext cx="2971382" cy="497599"/>
          </a:xfrm>
          <a:prstGeom prst="rect">
            <a:avLst/>
          </a:prstGeom>
        </p:spPr>
        <p:txBody>
          <a:bodyPr vert="horz" lIns="90352" tIns="45176" rIns="90352" bIns="45176" rtlCol="0"/>
          <a:lstStyle>
            <a:lvl1pPr algn="r">
              <a:defRPr sz="1200"/>
            </a:lvl1pPr>
          </a:lstStyle>
          <a:p>
            <a:fld id="{56D4776D-6F3A-4D69-AD56-A0F89EC64AB8}" type="datetimeFigureOut">
              <a:rPr kumimoji="1" lang="ja-JP" altLang="en-US" smtClean="0"/>
              <a:t>2016/2/22</a:t>
            </a:fld>
            <a:endParaRPr kumimoji="1" lang="ja-JP" altLang="en-US" dirty="0"/>
          </a:p>
        </p:txBody>
      </p:sp>
      <p:sp>
        <p:nvSpPr>
          <p:cNvPr id="4" name="フッター プレースホルダー 3"/>
          <p:cNvSpPr>
            <a:spLocks noGrp="1"/>
          </p:cNvSpPr>
          <p:nvPr>
            <p:ph type="ftr" sz="quarter" idx="2"/>
          </p:nvPr>
        </p:nvSpPr>
        <p:spPr>
          <a:xfrm>
            <a:off x="0" y="9446520"/>
            <a:ext cx="2971382" cy="497599"/>
          </a:xfrm>
          <a:prstGeom prst="rect">
            <a:avLst/>
          </a:prstGeom>
        </p:spPr>
        <p:txBody>
          <a:bodyPr vert="horz" lIns="90352" tIns="45176" rIns="90352" bIns="45176"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85051" y="9446520"/>
            <a:ext cx="2971382" cy="497599"/>
          </a:xfrm>
          <a:prstGeom prst="rect">
            <a:avLst/>
          </a:prstGeom>
        </p:spPr>
        <p:txBody>
          <a:bodyPr vert="horz" lIns="90352" tIns="45176" rIns="90352" bIns="45176" rtlCol="0" anchor="b"/>
          <a:lstStyle>
            <a:lvl1pPr algn="r">
              <a:defRPr sz="1200"/>
            </a:lvl1pPr>
          </a:lstStyle>
          <a:p>
            <a:fld id="{A67E3DBC-58F7-4188-AA49-CA4008EBE1A2}" type="slidenum">
              <a:rPr kumimoji="1" lang="ja-JP" altLang="en-US" smtClean="0"/>
              <a:t>‹#›</a:t>
            </a:fld>
            <a:endParaRPr kumimoji="1" lang="ja-JP" altLang="en-US" dirty="0"/>
          </a:p>
        </p:txBody>
      </p:sp>
    </p:spTree>
    <p:extLst>
      <p:ext uri="{BB962C8B-B14F-4D97-AF65-F5344CB8AC3E}">
        <p14:creationId xmlns:p14="http://schemas.microsoft.com/office/powerpoint/2010/main" val="1796390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382" cy="497599"/>
          </a:xfrm>
          <a:prstGeom prst="rect">
            <a:avLst/>
          </a:prstGeom>
        </p:spPr>
        <p:txBody>
          <a:bodyPr vert="horz" lIns="90352" tIns="45176" rIns="90352" bIns="45176"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5051" y="0"/>
            <a:ext cx="2971382" cy="497599"/>
          </a:xfrm>
          <a:prstGeom prst="rect">
            <a:avLst/>
          </a:prstGeom>
        </p:spPr>
        <p:txBody>
          <a:bodyPr vert="horz" lIns="90352" tIns="45176" rIns="90352" bIns="45176" rtlCol="0"/>
          <a:lstStyle>
            <a:lvl1pPr algn="r">
              <a:defRPr sz="1200"/>
            </a:lvl1pPr>
          </a:lstStyle>
          <a:p>
            <a:fld id="{69098E86-4077-4C5D-BB37-D79B8E6EA45C}" type="datetimeFigureOut">
              <a:rPr kumimoji="1" lang="ja-JP" altLang="en-US" smtClean="0"/>
              <a:t>2016/2/22</a:t>
            </a:fld>
            <a:endParaRPr kumimoji="1" lang="ja-JP" altLang="en-US" dirty="0"/>
          </a:p>
        </p:txBody>
      </p:sp>
      <p:sp>
        <p:nvSpPr>
          <p:cNvPr id="4" name="スライド イメージ プレースホルダー 3"/>
          <p:cNvSpPr>
            <a:spLocks noGrp="1" noRot="1" noChangeAspect="1"/>
          </p:cNvSpPr>
          <p:nvPr>
            <p:ph type="sldImg" idx="2"/>
          </p:nvPr>
        </p:nvSpPr>
        <p:spPr>
          <a:xfrm>
            <a:off x="736600" y="746125"/>
            <a:ext cx="5384800" cy="3729038"/>
          </a:xfrm>
          <a:prstGeom prst="rect">
            <a:avLst/>
          </a:prstGeom>
          <a:noFill/>
          <a:ln w="12700">
            <a:solidFill>
              <a:prstClr val="black"/>
            </a:solidFill>
          </a:ln>
        </p:spPr>
        <p:txBody>
          <a:bodyPr vert="horz" lIns="90352" tIns="45176" rIns="90352" bIns="45176" rtlCol="0" anchor="ctr"/>
          <a:lstStyle/>
          <a:p>
            <a:endParaRPr lang="ja-JP" altLang="en-US" dirty="0"/>
          </a:p>
        </p:txBody>
      </p:sp>
      <p:sp>
        <p:nvSpPr>
          <p:cNvPr id="5" name="ノート プレースホルダー 4"/>
          <p:cNvSpPr>
            <a:spLocks noGrp="1"/>
          </p:cNvSpPr>
          <p:nvPr>
            <p:ph type="body" sz="quarter" idx="3"/>
          </p:nvPr>
        </p:nvSpPr>
        <p:spPr>
          <a:xfrm>
            <a:off x="686427" y="4724830"/>
            <a:ext cx="5485146" cy="4475246"/>
          </a:xfrm>
          <a:prstGeom prst="rect">
            <a:avLst/>
          </a:prstGeom>
        </p:spPr>
        <p:txBody>
          <a:bodyPr vert="horz" lIns="90352" tIns="45176" rIns="90352" bIns="4517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6520"/>
            <a:ext cx="2971382" cy="497599"/>
          </a:xfrm>
          <a:prstGeom prst="rect">
            <a:avLst/>
          </a:prstGeom>
        </p:spPr>
        <p:txBody>
          <a:bodyPr vert="horz" lIns="90352" tIns="45176" rIns="90352" bIns="45176"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5051" y="9446520"/>
            <a:ext cx="2971382" cy="497599"/>
          </a:xfrm>
          <a:prstGeom prst="rect">
            <a:avLst/>
          </a:prstGeom>
        </p:spPr>
        <p:txBody>
          <a:bodyPr vert="horz" lIns="90352" tIns="45176" rIns="90352" bIns="45176" rtlCol="0" anchor="b"/>
          <a:lstStyle>
            <a:lvl1pPr algn="r">
              <a:defRPr sz="1200"/>
            </a:lvl1pPr>
          </a:lstStyle>
          <a:p>
            <a:fld id="{6ACD566D-2776-451F-9086-4FDE74B51C6C}" type="slidenum">
              <a:rPr kumimoji="1" lang="ja-JP" altLang="en-US" smtClean="0"/>
              <a:t>‹#›</a:t>
            </a:fld>
            <a:endParaRPr kumimoji="1" lang="ja-JP" altLang="en-US" dirty="0"/>
          </a:p>
        </p:txBody>
      </p:sp>
    </p:spTree>
    <p:extLst>
      <p:ext uri="{BB962C8B-B14F-4D97-AF65-F5344CB8AC3E}">
        <p14:creationId xmlns:p14="http://schemas.microsoft.com/office/powerpoint/2010/main" val="42676984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CD566D-2776-451F-9086-4FDE74B51C6C}" type="slidenum">
              <a:rPr kumimoji="1" lang="ja-JP" altLang="en-US" smtClean="0"/>
              <a:t>1</a:t>
            </a:fld>
            <a:endParaRPr kumimoji="1" lang="ja-JP" altLang="en-US" dirty="0"/>
          </a:p>
        </p:txBody>
      </p:sp>
    </p:spTree>
    <p:extLst>
      <p:ext uri="{BB962C8B-B14F-4D97-AF65-F5344CB8AC3E}">
        <p14:creationId xmlns:p14="http://schemas.microsoft.com/office/powerpoint/2010/main" val="2990809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CD566D-2776-451F-9086-4FDE74B51C6C}" type="slidenum">
              <a:rPr kumimoji="1" lang="ja-JP" altLang="en-US" smtClean="0"/>
              <a:t>2</a:t>
            </a:fld>
            <a:endParaRPr kumimoji="1" lang="ja-JP" altLang="en-US"/>
          </a:p>
        </p:txBody>
      </p:sp>
    </p:spTree>
    <p:extLst>
      <p:ext uri="{BB962C8B-B14F-4D97-AF65-F5344CB8AC3E}">
        <p14:creationId xmlns:p14="http://schemas.microsoft.com/office/powerpoint/2010/main" val="2621782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en-US" altLang="ja-JP" dirty="0" smtClean="0"/>
              </a:p>
            </p:txBody>
          </p:sp>
        </mc:Choice>
        <mc:Fallback xmlns="">
          <p:sp>
            <p:nvSpPr>
              <p:cNvPr id="3" name="ノート プレースホルダー 2"/>
              <p:cNvSpPr>
                <a:spLocks noGrp="1"/>
              </p:cNvSpPr>
              <p:nvPr>
                <p:ph type="body" idx="1"/>
              </p:nvPr>
            </p:nvSpPr>
            <p:spPr/>
            <p:txBody>
              <a:bodyPr/>
              <a:lstStyle/>
              <a:p>
                <a:r>
                  <a:rPr kumimoji="1" lang="en-US" altLang="ja-JP" dirty="0" smtClean="0"/>
                  <a:t>SPR</a:t>
                </a:r>
                <a:r>
                  <a:rPr kumimoji="1" lang="ja-JP" altLang="en-US" dirty="0" smtClean="0"/>
                  <a:t>センサーにはプリズムを使うものと光ファイバーを使うものの二種類がありますがまずここではプリズム型の</a:t>
                </a:r>
                <a:r>
                  <a:rPr kumimoji="1" lang="en-US" altLang="ja-JP" dirty="0" smtClean="0"/>
                  <a:t>SPR</a:t>
                </a:r>
                <a:r>
                  <a:rPr kumimoji="1" lang="ja-JP" altLang="en-US" dirty="0" smtClean="0"/>
                  <a:t>センサーのセンシング原理について説明していきます。この図はプリズム型</a:t>
                </a:r>
                <a:r>
                  <a:rPr kumimoji="1" lang="en-US" altLang="ja-JP" dirty="0" smtClean="0"/>
                  <a:t>SPR</a:t>
                </a:r>
                <a:r>
                  <a:rPr kumimoji="1" lang="ja-JP" altLang="en-US" dirty="0" smtClean="0"/>
                  <a:t>センサーをクレッチマン配置で示したものです。まず光がプリズムに照射され光はプリズムと金属の界面で全反射します。ここで光が全反射した金属の内面ではエバネッセント波という特殊な光が発生します。エバネッセント波は非常に微小な領域にしか存在しないため金属と空気の界面に存在する表面プラズモンを励起するためには金属層の厚さを微小にする必要があります。表面プラズモンはこのエバネッセント波によって励起されますが励起条件としてはエバネッセント波の界面方向の波数と表面プラズモンの波数が一致する必要があります。</a:t>
                </a:r>
                <a:r>
                  <a:rPr kumimoji="1" lang="ja-JP" altLang="en-US" dirty="0" smtClean="0"/>
                  <a:t>表面プラズモンの波</a:t>
                </a:r>
                <a:r>
                  <a:rPr kumimoji="1" lang="ja-JP" altLang="en-US" dirty="0" smtClean="0"/>
                  <a:t>数はこの</a:t>
                </a:r>
                <a:r>
                  <a:rPr kumimoji="1" lang="en-US" altLang="ja-JP" b="0" i="0" smtClean="0">
                    <a:latin typeface="Cambria Math"/>
                  </a:rPr>
                  <a:t>𝑘_𝑥</a:t>
                </a:r>
                <a:r>
                  <a:rPr kumimoji="1" lang="ja-JP" altLang="en-US" dirty="0" smtClean="0"/>
                  <a:t>の式で表され、エバネッセント波の波数はこの</a:t>
                </a:r>
                <a:r>
                  <a:rPr kumimoji="1" lang="en-US" altLang="ja-JP" b="0" i="0" smtClean="0">
                    <a:latin typeface="Cambria Math"/>
                  </a:rPr>
                  <a:t>𝑘_𝑦</a:t>
                </a:r>
                <a:r>
                  <a:rPr kumimoji="1" lang="ja-JP" altLang="en-US" dirty="0" smtClean="0"/>
                  <a:t>の式で表されます。ここで</a:t>
                </a:r>
                <a:r>
                  <a:rPr kumimoji="1" lang="en-US" altLang="ja-JP" dirty="0" smtClean="0"/>
                  <a:t>ω</a:t>
                </a:r>
                <a:r>
                  <a:rPr kumimoji="1" lang="ja-JP" altLang="en-US" dirty="0" smtClean="0"/>
                  <a:t>は角周波数、</a:t>
                </a:r>
                <a:r>
                  <a:rPr kumimoji="1" lang="ja-JP" altLang="en-US" dirty="0" err="1" smtClean="0"/>
                  <a:t>ｃ</a:t>
                </a:r>
                <a:r>
                  <a:rPr kumimoji="1" lang="ja-JP" altLang="en-US" dirty="0" smtClean="0"/>
                  <a:t>は光の速度、</a:t>
                </a:r>
                <a:r>
                  <a:rPr kumimoji="1" lang="en-US" altLang="ja-JP" b="0" i="0" smtClean="0">
                    <a:latin typeface="Cambria Math"/>
                  </a:rPr>
                  <a:t>𝜀_1</a:t>
                </a:r>
                <a:r>
                  <a:rPr kumimoji="1" lang="ja-JP" altLang="en-US" b="0" i="0" smtClean="0">
                    <a:latin typeface="Cambria Math"/>
                  </a:rPr>
                  <a:t>，</a:t>
                </a:r>
                <a:r>
                  <a:rPr kumimoji="1" lang="en-US" altLang="ja-JP" b="0" i="0" smtClean="0">
                    <a:latin typeface="Cambria Math"/>
                  </a:rPr>
                  <a:t>2</a:t>
                </a:r>
                <a:r>
                  <a:rPr kumimoji="1" lang="ja-JP" altLang="en-US" dirty="0" smtClean="0"/>
                  <a:t>はそれぞれ金属と空気の誘電率を表しています。</a:t>
                </a:r>
                <a:r>
                  <a:rPr kumimoji="1" lang="en-US" altLang="ja-JP" dirty="0" smtClean="0"/>
                  <a:t>N</a:t>
                </a:r>
                <a:r>
                  <a:rPr kumimoji="1" lang="ja-JP" altLang="en-US" dirty="0" smtClean="0"/>
                  <a:t>はプリズムの屈折率、</a:t>
                </a:r>
                <a:r>
                  <a:rPr kumimoji="1" lang="en-US" altLang="ja-JP" dirty="0" smtClean="0"/>
                  <a:t>θ</a:t>
                </a:r>
                <a:r>
                  <a:rPr kumimoji="1" lang="ja-JP" altLang="en-US" dirty="0" err="1" smtClean="0"/>
                  <a:t>は入</a:t>
                </a:r>
                <a:r>
                  <a:rPr kumimoji="1" lang="ja-JP" altLang="en-US" dirty="0" smtClean="0"/>
                  <a:t>射角を表しています。この二つの式がイコールとなる時</a:t>
                </a:r>
                <a:r>
                  <a:rPr kumimoji="1" lang="en-US" altLang="ja-JP" dirty="0" smtClean="0"/>
                  <a:t>SPR</a:t>
                </a:r>
                <a:r>
                  <a:rPr kumimoji="1" lang="ja-JP" altLang="en-US" dirty="0" smtClean="0"/>
                  <a:t>が発生し、その時、入射光のエネルギーは</a:t>
                </a:r>
                <a:r>
                  <a:rPr kumimoji="1" lang="en-US" altLang="ja-JP" dirty="0" smtClean="0"/>
                  <a:t>R</a:t>
                </a:r>
                <a:r>
                  <a:rPr kumimoji="1" lang="en-US" altLang="ja-JP" dirty="0" smtClean="0"/>
                  <a:t>SP</a:t>
                </a:r>
                <a:r>
                  <a:rPr kumimoji="1" lang="ja-JP" altLang="en-US" dirty="0" smtClean="0"/>
                  <a:t>発生に使われるため反射光のエネルギーは減少します。したがって反射光とこの二つの式から</a:t>
                </a:r>
                <a:r>
                  <a:rPr kumimoji="1" lang="en-US" altLang="ja-JP" dirty="0" smtClean="0"/>
                  <a:t>SPR</a:t>
                </a:r>
                <a:r>
                  <a:rPr kumimoji="1" lang="ja-JP" altLang="en-US" dirty="0" smtClean="0"/>
                  <a:t>センサーはサンプルの屈折率を求めています。しかしプリズム型</a:t>
                </a:r>
                <a:r>
                  <a:rPr kumimoji="1" lang="en-US" altLang="ja-JP" dirty="0" smtClean="0"/>
                  <a:t>SPR</a:t>
                </a:r>
                <a:r>
                  <a:rPr kumimoji="1" lang="ja-JP" altLang="en-US" dirty="0" smtClean="0"/>
                  <a:t>センサーは反射光を検出器に入れるための光の制御素子や分光器が必要なため、装置が大型かつ複雑になるという欠点があります。</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6ACD566D-2776-451F-9086-4FDE74B51C6C}" type="slidenum">
              <a:rPr kumimoji="1" lang="ja-JP" altLang="en-US" smtClean="0"/>
              <a:t>3</a:t>
            </a:fld>
            <a:endParaRPr kumimoji="1" lang="ja-JP" altLang="en-US"/>
          </a:p>
        </p:txBody>
      </p:sp>
    </p:spTree>
    <p:extLst>
      <p:ext uri="{BB962C8B-B14F-4D97-AF65-F5344CB8AC3E}">
        <p14:creationId xmlns:p14="http://schemas.microsoft.com/office/powerpoint/2010/main" val="437909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en-US" altLang="ja-JP" dirty="0" smtClean="0"/>
              </a:p>
            </p:txBody>
          </p:sp>
        </mc:Choice>
        <mc:Fallback xmlns="">
          <p:sp>
            <p:nvSpPr>
              <p:cNvPr id="3" name="ノート プレースホルダー 2"/>
              <p:cNvSpPr>
                <a:spLocks noGrp="1"/>
              </p:cNvSpPr>
              <p:nvPr>
                <p:ph type="body" idx="1"/>
              </p:nvPr>
            </p:nvSpPr>
            <p:spPr/>
            <p:txBody>
              <a:bodyPr/>
              <a:lstStyle/>
              <a:p>
                <a:r>
                  <a:rPr kumimoji="1" lang="ja-JP" altLang="en-US" dirty="0" smtClean="0"/>
                  <a:t>そこでプリズム型の</a:t>
                </a:r>
                <a:r>
                  <a:rPr kumimoji="1" lang="en-US" altLang="ja-JP" dirty="0" smtClean="0"/>
                  <a:t>SPR</a:t>
                </a:r>
                <a:r>
                  <a:rPr kumimoji="1" lang="ja-JP" altLang="en-US" dirty="0" smtClean="0"/>
                  <a:t>センサーの欠点を補う光ファイバー</a:t>
                </a:r>
                <a:r>
                  <a:rPr kumimoji="1" lang="en-US" altLang="ja-JP" dirty="0" smtClean="0"/>
                  <a:t>SPR</a:t>
                </a:r>
                <a:r>
                  <a:rPr kumimoji="1" lang="ja-JP" altLang="en-US" dirty="0" smtClean="0"/>
                  <a:t>センサーの説明をしていきます。光ファイバーの中の光はこの図のようにファイバーの壁面で全反射を繰り返しながら伝播していきます。したがってセンシング部分としてファイバーのクラッド層の部分を取り除きそこに金属の膜を蒸着してセンサー部分として使います。</a:t>
                </a:r>
                <a:r>
                  <a:rPr kumimoji="1" lang="en-US" altLang="ja-JP" dirty="0" smtClean="0"/>
                  <a:t>SPR</a:t>
                </a:r>
                <a:r>
                  <a:rPr kumimoji="1" lang="ja-JP" altLang="en-US" dirty="0" smtClean="0"/>
                  <a:t>発生の原理としてはプリズム型と同じです。ファイバー型は光の制御素子が必要ないため小型化が可能であり、光はファイバーに包まれているため、外乱に強いという利点があります。光ファイバー</a:t>
                </a:r>
                <a:r>
                  <a:rPr kumimoji="1" lang="en-US" altLang="ja-JP" dirty="0" smtClean="0"/>
                  <a:t>SPR</a:t>
                </a:r>
                <a:r>
                  <a:rPr kumimoji="1" lang="ja-JP" altLang="en-US" dirty="0" smtClean="0"/>
                  <a:t>センサーの屈折率分解能は</a:t>
                </a:r>
                <a:r>
                  <a:rPr lang="en-US" altLang="ja-JP" b="1" i="0">
                    <a:latin typeface="Cambria Math"/>
                  </a:rPr>
                  <a:t>〖𝟏𝟎〗^(−𝟓)〜〖𝟏𝟎〗^(−𝟔)</a:t>
                </a:r>
                <a:r>
                  <a:rPr kumimoji="1" lang="ja-JP" altLang="en-US" dirty="0" smtClean="0"/>
                  <a:t>程度の分解能がありますが新型インフルエンザなどの新種のウィルスなどの検出をするためにはさらに分解能を向上する必要があります。</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6ACD566D-2776-451F-9086-4FDE74B51C6C}" type="slidenum">
              <a:rPr kumimoji="1" lang="ja-JP" altLang="en-US" smtClean="0"/>
              <a:t>4</a:t>
            </a:fld>
            <a:endParaRPr kumimoji="1" lang="ja-JP" altLang="en-US"/>
          </a:p>
        </p:txBody>
      </p:sp>
    </p:spTree>
    <p:extLst>
      <p:ext uri="{BB962C8B-B14F-4D97-AF65-F5344CB8AC3E}">
        <p14:creationId xmlns:p14="http://schemas.microsoft.com/office/powerpoint/2010/main" val="3938243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en-US" altLang="ja-JP" dirty="0" smtClean="0"/>
              </a:p>
            </p:txBody>
          </p:sp>
        </mc:Choice>
        <mc:Fallback xmlns="">
          <p:sp>
            <p:nvSpPr>
              <p:cNvPr id="3" name="ノート プレースホルダー 2"/>
              <p:cNvSpPr>
                <a:spLocks noGrp="1"/>
              </p:cNvSpPr>
              <p:nvPr>
                <p:ph type="body" idx="1"/>
              </p:nvPr>
            </p:nvSpPr>
            <p:spPr/>
            <p:txBody>
              <a:bodyPr/>
              <a:lstStyle/>
              <a:p>
                <a:r>
                  <a:rPr kumimoji="1" lang="ja-JP" altLang="en-US" dirty="0" smtClean="0"/>
                  <a:t>そこで本研究では光コム共振器を用いたファイバー</a:t>
                </a:r>
                <a:r>
                  <a:rPr kumimoji="1" lang="en-US" altLang="ja-JP" dirty="0" smtClean="0"/>
                  <a:t>SPR</a:t>
                </a:r>
                <a:r>
                  <a:rPr kumimoji="1" lang="ja-JP" altLang="en-US" dirty="0" smtClean="0"/>
                  <a:t>センサーの開発に取り組んでいこうと思っています。光コムとはこの右の図のような櫛の歯のようなスペクトル構造のことを言います。横軸は周波数を表していて光コムを主に周波数測定に用いられます</a:t>
                </a:r>
                <a:r>
                  <a:rPr kumimoji="1" lang="ja-JP" altLang="en-US" dirty="0" smtClean="0"/>
                  <a:t>。周波数領域の場合、</a:t>
                </a:r>
                <a:r>
                  <a:rPr kumimoji="1" lang="en-US" altLang="ja-JP" dirty="0" smtClean="0"/>
                  <a:t>SPR</a:t>
                </a:r>
                <a:r>
                  <a:rPr kumimoji="1" lang="ja-JP" altLang="en-US" dirty="0" smtClean="0"/>
                  <a:t>センサーの光の強度で屈折率を測定すると分解能は</a:t>
                </a:r>
                <a:r>
                  <a:rPr kumimoji="1" lang="en-US" altLang="ja-JP" sz="1200" b="0" i="0" smtClean="0">
                    <a:latin typeface="Cambria Math"/>
                  </a:rPr>
                  <a:t>〖</a:t>
                </a:r>
                <a:r>
                  <a:rPr kumimoji="1" lang="en-US" altLang="ja-JP" sz="1200" b="0" i="0" smtClean="0">
                    <a:latin typeface="Cambria Math"/>
                  </a:rPr>
                  <a:t>10</a:t>
                </a:r>
                <a:r>
                  <a:rPr kumimoji="1" lang="en-US" altLang="ja-JP" sz="1200" b="0" i="0" smtClean="0">
                    <a:latin typeface="Cambria Math"/>
                  </a:rPr>
                  <a:t>〗^(</a:t>
                </a:r>
                <a:r>
                  <a:rPr kumimoji="1" lang="en-US" altLang="ja-JP" sz="1200" b="0" i="0" smtClean="0">
                    <a:latin typeface="Cambria Math"/>
                  </a:rPr>
                  <a:t>−5</a:t>
                </a:r>
                <a:r>
                  <a:rPr kumimoji="1" lang="en-US" altLang="ja-JP" sz="1200" b="0" i="0" smtClean="0">
                    <a:latin typeface="Cambria Math"/>
                  </a:rPr>
                  <a:t>)</a:t>
                </a:r>
                <a:r>
                  <a:rPr kumimoji="1" lang="en-US" altLang="ja-JP" sz="1200" b="0" i="0" smtClean="0">
                    <a:latin typeface="Cambria Math"/>
                  </a:rPr>
                  <a:t>〜〖10〗^(−6)</a:t>
                </a:r>
                <a:r>
                  <a:rPr kumimoji="1" lang="ja-JP" altLang="en-US" sz="1200" b="0" dirty="0" smtClean="0"/>
                  <a:t>程度であるのに対し周波数領域では分解能が</a:t>
                </a:r>
                <a:r>
                  <a:rPr kumimoji="1" lang="en-US" altLang="ja-JP" sz="1200" b="0" dirty="0" smtClean="0"/>
                  <a:t>10</a:t>
                </a:r>
                <a:r>
                  <a:rPr kumimoji="1" lang="ja-JP" altLang="en-US" sz="1200" b="0" dirty="0" smtClean="0"/>
                  <a:t>ケタ</a:t>
                </a:r>
                <a:r>
                  <a:rPr kumimoji="1" lang="ja-JP" altLang="en-US" b="0" dirty="0" smtClean="0"/>
                  <a:t>程まで高くなるので</a:t>
                </a:r>
                <a:r>
                  <a:rPr kumimoji="1" lang="en-US" altLang="ja-JP" b="0" dirty="0" smtClean="0"/>
                  <a:t>SPR</a:t>
                </a:r>
                <a:r>
                  <a:rPr kumimoji="1" lang="ja-JP" altLang="en-US" b="0" dirty="0" smtClean="0"/>
                  <a:t>センサー部分での屈折率変化で光コム共振器のスペクトルが変化すれば従来の屈折率測定に比べ分解能をより向上させることが可能になると考えられます。本</a:t>
                </a:r>
                <a:r>
                  <a:rPr kumimoji="1" lang="ja-JP" altLang="en-US" dirty="0" smtClean="0"/>
                  <a:t>研究</a:t>
                </a:r>
                <a:r>
                  <a:rPr kumimoji="1" lang="ja-JP" altLang="en-US" dirty="0" smtClean="0"/>
                  <a:t>では</a:t>
                </a:r>
                <a:r>
                  <a:rPr kumimoji="1" lang="en-US" altLang="ja-JP" dirty="0" smtClean="0"/>
                  <a:t>SPR</a:t>
                </a:r>
                <a:r>
                  <a:rPr kumimoji="1" lang="ja-JP" altLang="en-US" dirty="0" smtClean="0"/>
                  <a:t>センサー部での屈折率変化で光コムのスペクトルがどのように変化するかの測定を行います。</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6ACD566D-2776-451F-9086-4FDE74B51C6C}" type="slidenum">
              <a:rPr kumimoji="1" lang="ja-JP" altLang="en-US" smtClean="0"/>
              <a:t>5</a:t>
            </a:fld>
            <a:endParaRPr kumimoji="1" lang="ja-JP" altLang="en-US"/>
          </a:p>
        </p:txBody>
      </p:sp>
    </p:spTree>
    <p:extLst>
      <p:ext uri="{BB962C8B-B14F-4D97-AF65-F5344CB8AC3E}">
        <p14:creationId xmlns:p14="http://schemas.microsoft.com/office/powerpoint/2010/main" val="1571135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CD566D-2776-451F-9086-4FDE74B51C6C}" type="slidenum">
              <a:rPr kumimoji="1" lang="ja-JP" altLang="en-US" smtClean="0"/>
              <a:t>6</a:t>
            </a:fld>
            <a:endParaRPr kumimoji="1" lang="ja-JP" altLang="en-US"/>
          </a:p>
        </p:txBody>
      </p:sp>
    </p:spTree>
    <p:extLst>
      <p:ext uri="{BB962C8B-B14F-4D97-AF65-F5344CB8AC3E}">
        <p14:creationId xmlns:p14="http://schemas.microsoft.com/office/powerpoint/2010/main" val="3860737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CD566D-2776-451F-9086-4FDE74B51C6C}" type="slidenum">
              <a:rPr kumimoji="1" lang="ja-JP" altLang="en-US" smtClean="0"/>
              <a:t>7</a:t>
            </a:fld>
            <a:endParaRPr kumimoji="1" lang="ja-JP" altLang="en-US" dirty="0"/>
          </a:p>
        </p:txBody>
      </p:sp>
    </p:spTree>
    <p:extLst>
      <p:ext uri="{BB962C8B-B14F-4D97-AF65-F5344CB8AC3E}">
        <p14:creationId xmlns:p14="http://schemas.microsoft.com/office/powerpoint/2010/main" val="1783503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CD566D-2776-451F-9086-4FDE74B51C6C}" type="slidenum">
              <a:rPr kumimoji="1" lang="ja-JP" altLang="en-US" smtClean="0"/>
              <a:t>8</a:t>
            </a:fld>
            <a:endParaRPr kumimoji="1" lang="ja-JP" altLang="en-US" dirty="0"/>
          </a:p>
        </p:txBody>
      </p:sp>
    </p:spTree>
    <p:extLst>
      <p:ext uri="{BB962C8B-B14F-4D97-AF65-F5344CB8AC3E}">
        <p14:creationId xmlns:p14="http://schemas.microsoft.com/office/powerpoint/2010/main" val="2538431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CD566D-2776-451F-9086-4FDE74B51C6C}" type="slidenum">
              <a:rPr kumimoji="1" lang="ja-JP" altLang="en-US" smtClean="0"/>
              <a:t>9</a:t>
            </a:fld>
            <a:endParaRPr kumimoji="1" lang="ja-JP" altLang="en-US" dirty="0"/>
          </a:p>
        </p:txBody>
      </p:sp>
    </p:spTree>
    <p:extLst>
      <p:ext uri="{BB962C8B-B14F-4D97-AF65-F5344CB8AC3E}">
        <p14:creationId xmlns:p14="http://schemas.microsoft.com/office/powerpoint/2010/main" val="57257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p>
        </p:txBody>
      </p:sp>
      <p:sp>
        <p:nvSpPr>
          <p:cNvPr id="5" name="フッター プレースホルダ 4"/>
          <p:cNvSpPr>
            <a:spLocks noGrp="1"/>
          </p:cNvSpPr>
          <p:nvPr>
            <p:ph type="ftr" sz="quarter" idx="11"/>
          </p:nvPr>
        </p:nvSpPr>
        <p:spPr/>
        <p:txBody>
          <a:bodyPr/>
          <a:lstStyle>
            <a:lvl1pPr>
              <a:defRPr/>
            </a:lvl1pPr>
          </a:lstStyle>
          <a:p>
            <a:endParaRPr lang="en-US" altLang="ja-JP" dirty="0"/>
          </a:p>
        </p:txBody>
      </p:sp>
      <p:sp>
        <p:nvSpPr>
          <p:cNvPr id="6" name="スライド番号プレースホルダ 5"/>
          <p:cNvSpPr>
            <a:spLocks noGrp="1"/>
          </p:cNvSpPr>
          <p:nvPr>
            <p:ph type="sldNum" sz="quarter" idx="12"/>
          </p:nvPr>
        </p:nvSpPr>
        <p:spPr/>
        <p:txBody>
          <a:bodyPr/>
          <a:lstStyle>
            <a:lvl1pPr>
              <a:defRPr smtClean="0"/>
            </a:lvl1pPr>
          </a:lstStyle>
          <a:p>
            <a:fld id="{78AEF48D-AEE9-EA4C-B8EA-5DF7E9630328}" type="slidenum">
              <a:rPr lang="en-US" altLang="ja-JP"/>
              <a:pPr/>
              <a:t>‹#›</a:t>
            </a:fld>
            <a:endParaRPr lang="en-US" altLang="ja-JP"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p>
        </p:txBody>
      </p:sp>
      <p:sp>
        <p:nvSpPr>
          <p:cNvPr id="5" name="フッター プレースホルダ 4"/>
          <p:cNvSpPr>
            <a:spLocks noGrp="1"/>
          </p:cNvSpPr>
          <p:nvPr>
            <p:ph type="ftr" sz="quarter" idx="11"/>
          </p:nvPr>
        </p:nvSpPr>
        <p:spPr/>
        <p:txBody>
          <a:bodyPr/>
          <a:lstStyle>
            <a:lvl1pPr>
              <a:defRPr/>
            </a:lvl1pPr>
          </a:lstStyle>
          <a:p>
            <a:endParaRPr lang="en-US" altLang="ja-JP" dirty="0"/>
          </a:p>
        </p:txBody>
      </p:sp>
      <p:sp>
        <p:nvSpPr>
          <p:cNvPr id="6" name="スライド番号プレースホルダ 5"/>
          <p:cNvSpPr>
            <a:spLocks noGrp="1"/>
          </p:cNvSpPr>
          <p:nvPr>
            <p:ph type="sldNum" sz="quarter" idx="12"/>
          </p:nvPr>
        </p:nvSpPr>
        <p:spPr/>
        <p:txBody>
          <a:bodyPr/>
          <a:lstStyle>
            <a:lvl1pPr>
              <a:defRPr smtClean="0"/>
            </a:lvl1pPr>
          </a:lstStyle>
          <a:p>
            <a:fld id="{B1D69999-0293-2A49-A8B6-CEC7BDB09A26}" type="slidenum">
              <a:rPr lang="en-US" altLang="ja-JP"/>
              <a:pPr/>
              <a:t>‹#›</a:t>
            </a:fld>
            <a:endParaRPr lang="en-US" altLang="ja-JP"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609600"/>
            <a:ext cx="2105025"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742950" y="609600"/>
            <a:ext cx="6162675"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p>
        </p:txBody>
      </p:sp>
      <p:sp>
        <p:nvSpPr>
          <p:cNvPr id="5" name="フッター プレースホルダ 4"/>
          <p:cNvSpPr>
            <a:spLocks noGrp="1"/>
          </p:cNvSpPr>
          <p:nvPr>
            <p:ph type="ftr" sz="quarter" idx="11"/>
          </p:nvPr>
        </p:nvSpPr>
        <p:spPr/>
        <p:txBody>
          <a:bodyPr/>
          <a:lstStyle>
            <a:lvl1pPr>
              <a:defRPr/>
            </a:lvl1pPr>
          </a:lstStyle>
          <a:p>
            <a:endParaRPr lang="en-US" altLang="ja-JP" dirty="0"/>
          </a:p>
        </p:txBody>
      </p:sp>
      <p:sp>
        <p:nvSpPr>
          <p:cNvPr id="6" name="スライド番号プレースホルダ 5"/>
          <p:cNvSpPr>
            <a:spLocks noGrp="1"/>
          </p:cNvSpPr>
          <p:nvPr>
            <p:ph type="sldNum" sz="quarter" idx="12"/>
          </p:nvPr>
        </p:nvSpPr>
        <p:spPr/>
        <p:txBody>
          <a:bodyPr/>
          <a:lstStyle>
            <a:lvl1pPr>
              <a:defRPr smtClean="0"/>
            </a:lvl1pPr>
          </a:lstStyle>
          <a:p>
            <a:fld id="{24B62B53-F176-C845-835E-5C6710E987DC}" type="slidenum">
              <a:rPr lang="en-US" altLang="ja-JP"/>
              <a:pPr/>
              <a:t>‹#›</a:t>
            </a:fld>
            <a:endParaRPr lang="en-US" altLang="ja-JP"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42950" y="609600"/>
            <a:ext cx="84201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742950" y="6248400"/>
            <a:ext cx="2063750" cy="457200"/>
          </a:xfrm>
        </p:spPr>
        <p:txBody>
          <a:bodyPr/>
          <a:lstStyle>
            <a:lvl1pPr>
              <a:defRPr/>
            </a:lvl1pPr>
          </a:lstStyle>
          <a:p>
            <a:endParaRPr lang="en-US" altLang="ja-JP" dirty="0"/>
          </a:p>
        </p:txBody>
      </p:sp>
      <p:sp>
        <p:nvSpPr>
          <p:cNvPr id="4" name="フッター プレースホルダ 3"/>
          <p:cNvSpPr>
            <a:spLocks noGrp="1"/>
          </p:cNvSpPr>
          <p:nvPr>
            <p:ph type="ftr" sz="quarter" idx="11"/>
          </p:nvPr>
        </p:nvSpPr>
        <p:spPr>
          <a:xfrm>
            <a:off x="3384550" y="6248400"/>
            <a:ext cx="3136900" cy="457200"/>
          </a:xfrm>
        </p:spPr>
        <p:txBody>
          <a:bodyPr/>
          <a:lstStyle>
            <a:lvl1pPr>
              <a:defRPr/>
            </a:lvl1pPr>
          </a:lstStyle>
          <a:p>
            <a:endParaRPr lang="en-US" altLang="ja-JP" dirty="0"/>
          </a:p>
        </p:txBody>
      </p:sp>
      <p:sp>
        <p:nvSpPr>
          <p:cNvPr id="5" name="スライド番号プレースホルダ 4"/>
          <p:cNvSpPr>
            <a:spLocks noGrp="1"/>
          </p:cNvSpPr>
          <p:nvPr>
            <p:ph type="sldNum" sz="quarter" idx="12"/>
          </p:nvPr>
        </p:nvSpPr>
        <p:spPr>
          <a:xfrm>
            <a:off x="7099300" y="6248400"/>
            <a:ext cx="2063750" cy="457200"/>
          </a:xfrm>
        </p:spPr>
        <p:txBody>
          <a:bodyPr/>
          <a:lstStyle>
            <a:lvl1pPr>
              <a:defRPr smtClean="0"/>
            </a:lvl1pPr>
          </a:lstStyle>
          <a:p>
            <a:fld id="{3A2109B5-A92A-1444-A4C6-C79D4EFD3AEA}" type="slidenum">
              <a:rPr lang="en-US" altLang="ja-JP"/>
              <a:pPr/>
              <a: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p>
        </p:txBody>
      </p:sp>
      <p:sp>
        <p:nvSpPr>
          <p:cNvPr id="5" name="フッター プレースホルダ 4"/>
          <p:cNvSpPr>
            <a:spLocks noGrp="1"/>
          </p:cNvSpPr>
          <p:nvPr>
            <p:ph type="ftr" sz="quarter" idx="11"/>
          </p:nvPr>
        </p:nvSpPr>
        <p:spPr/>
        <p:txBody>
          <a:bodyPr/>
          <a:lstStyle>
            <a:lvl1pPr>
              <a:defRPr/>
            </a:lvl1pPr>
          </a:lstStyle>
          <a:p>
            <a:endParaRPr lang="en-US" altLang="ja-JP" dirty="0"/>
          </a:p>
        </p:txBody>
      </p:sp>
      <p:sp>
        <p:nvSpPr>
          <p:cNvPr id="6" name="スライド番号プレースホルダ 5"/>
          <p:cNvSpPr>
            <a:spLocks noGrp="1"/>
          </p:cNvSpPr>
          <p:nvPr>
            <p:ph type="sldNum" sz="quarter" idx="12"/>
          </p:nvPr>
        </p:nvSpPr>
        <p:spPr/>
        <p:txBody>
          <a:bodyPr/>
          <a:lstStyle>
            <a:lvl1pPr>
              <a:defRPr smtClean="0"/>
            </a:lvl1pPr>
          </a:lstStyle>
          <a:p>
            <a:fld id="{D366A1D9-7AED-EB42-BC41-C7F36AB2122E}" type="slidenum">
              <a:rPr lang="en-US" altLang="ja-JP"/>
              <a:pPr/>
              <a:t>‹#›</a:t>
            </a:fld>
            <a:endParaRPr lang="en-US" altLang="ja-JP"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dirty="0"/>
          </a:p>
        </p:txBody>
      </p:sp>
      <p:sp>
        <p:nvSpPr>
          <p:cNvPr id="5" name="フッター プレースホルダ 4"/>
          <p:cNvSpPr>
            <a:spLocks noGrp="1"/>
          </p:cNvSpPr>
          <p:nvPr>
            <p:ph type="ftr" sz="quarter" idx="11"/>
          </p:nvPr>
        </p:nvSpPr>
        <p:spPr/>
        <p:txBody>
          <a:bodyPr/>
          <a:lstStyle>
            <a:lvl1pPr>
              <a:defRPr/>
            </a:lvl1pPr>
          </a:lstStyle>
          <a:p>
            <a:endParaRPr lang="en-US" altLang="ja-JP" dirty="0"/>
          </a:p>
        </p:txBody>
      </p:sp>
      <p:sp>
        <p:nvSpPr>
          <p:cNvPr id="6" name="スライド番号プレースホルダ 5"/>
          <p:cNvSpPr>
            <a:spLocks noGrp="1"/>
          </p:cNvSpPr>
          <p:nvPr>
            <p:ph type="sldNum" sz="quarter" idx="12"/>
          </p:nvPr>
        </p:nvSpPr>
        <p:spPr/>
        <p:txBody>
          <a:bodyPr/>
          <a:lstStyle>
            <a:lvl1pPr>
              <a:defRPr smtClean="0"/>
            </a:lvl1pPr>
          </a:lstStyle>
          <a:p>
            <a:fld id="{0D787E38-693A-6743-8DAB-B75ACEEB0608}" type="slidenum">
              <a:rPr lang="en-US" altLang="ja-JP"/>
              <a:pPr/>
              <a:t>‹#›</a:t>
            </a:fld>
            <a:endParaRPr lang="en-US" altLang="ja-JP"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dirty="0"/>
          </a:p>
        </p:txBody>
      </p:sp>
      <p:sp>
        <p:nvSpPr>
          <p:cNvPr id="6" name="フッター プレースホルダ 5"/>
          <p:cNvSpPr>
            <a:spLocks noGrp="1"/>
          </p:cNvSpPr>
          <p:nvPr>
            <p:ph type="ftr" sz="quarter" idx="11"/>
          </p:nvPr>
        </p:nvSpPr>
        <p:spPr/>
        <p:txBody>
          <a:bodyPr/>
          <a:lstStyle>
            <a:lvl1pPr>
              <a:defRPr/>
            </a:lvl1pPr>
          </a:lstStyle>
          <a:p>
            <a:endParaRPr lang="en-US" altLang="ja-JP" dirty="0"/>
          </a:p>
        </p:txBody>
      </p:sp>
      <p:sp>
        <p:nvSpPr>
          <p:cNvPr id="7" name="スライド番号プレースホルダ 6"/>
          <p:cNvSpPr>
            <a:spLocks noGrp="1"/>
          </p:cNvSpPr>
          <p:nvPr>
            <p:ph type="sldNum" sz="quarter" idx="12"/>
          </p:nvPr>
        </p:nvSpPr>
        <p:spPr/>
        <p:txBody>
          <a:bodyPr/>
          <a:lstStyle>
            <a:lvl1pPr>
              <a:defRPr smtClean="0"/>
            </a:lvl1pPr>
          </a:lstStyle>
          <a:p>
            <a:fld id="{A4370BEB-AF22-0A45-B438-75B028E4A28F}" type="slidenum">
              <a:rPr lang="en-US" altLang="ja-JP"/>
              <a:pPr/>
              <a:t>‹#›</a:t>
            </a:fld>
            <a:endParaRPr lang="en-US" altLang="ja-JP"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dirty="0"/>
          </a:p>
        </p:txBody>
      </p:sp>
      <p:sp>
        <p:nvSpPr>
          <p:cNvPr id="8" name="フッター プレースホルダ 7"/>
          <p:cNvSpPr>
            <a:spLocks noGrp="1"/>
          </p:cNvSpPr>
          <p:nvPr>
            <p:ph type="ftr" sz="quarter" idx="11"/>
          </p:nvPr>
        </p:nvSpPr>
        <p:spPr/>
        <p:txBody>
          <a:bodyPr/>
          <a:lstStyle>
            <a:lvl1pPr>
              <a:defRPr/>
            </a:lvl1pPr>
          </a:lstStyle>
          <a:p>
            <a:endParaRPr lang="en-US" altLang="ja-JP" dirty="0"/>
          </a:p>
        </p:txBody>
      </p:sp>
      <p:sp>
        <p:nvSpPr>
          <p:cNvPr id="9" name="スライド番号プレースホルダ 8"/>
          <p:cNvSpPr>
            <a:spLocks noGrp="1"/>
          </p:cNvSpPr>
          <p:nvPr>
            <p:ph type="sldNum" sz="quarter" idx="12"/>
          </p:nvPr>
        </p:nvSpPr>
        <p:spPr/>
        <p:txBody>
          <a:bodyPr/>
          <a:lstStyle>
            <a:lvl1pPr>
              <a:defRPr smtClean="0"/>
            </a:lvl1pPr>
          </a:lstStyle>
          <a:p>
            <a:fld id="{55589BB8-1DF4-D04C-A52F-987061ADF210}" type="slidenum">
              <a:rPr lang="en-US" altLang="ja-JP"/>
              <a:pPr/>
              <a:t>‹#›</a:t>
            </a:fld>
            <a:endParaRPr lang="en-US" altLang="ja-JP"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dirty="0"/>
          </a:p>
        </p:txBody>
      </p:sp>
      <p:sp>
        <p:nvSpPr>
          <p:cNvPr id="4" name="フッター プレースホルダ 3"/>
          <p:cNvSpPr>
            <a:spLocks noGrp="1"/>
          </p:cNvSpPr>
          <p:nvPr>
            <p:ph type="ftr" sz="quarter" idx="11"/>
          </p:nvPr>
        </p:nvSpPr>
        <p:spPr/>
        <p:txBody>
          <a:bodyPr/>
          <a:lstStyle>
            <a:lvl1pPr>
              <a:defRPr/>
            </a:lvl1pPr>
          </a:lstStyle>
          <a:p>
            <a:endParaRPr lang="en-US" altLang="ja-JP" dirty="0"/>
          </a:p>
        </p:txBody>
      </p:sp>
      <p:sp>
        <p:nvSpPr>
          <p:cNvPr id="5" name="スライド番号プレースホルダ 4"/>
          <p:cNvSpPr>
            <a:spLocks noGrp="1"/>
          </p:cNvSpPr>
          <p:nvPr>
            <p:ph type="sldNum" sz="quarter" idx="12"/>
          </p:nvPr>
        </p:nvSpPr>
        <p:spPr/>
        <p:txBody>
          <a:bodyPr/>
          <a:lstStyle>
            <a:lvl1pPr>
              <a:defRPr smtClean="0"/>
            </a:lvl1pPr>
          </a:lstStyle>
          <a:p>
            <a:fld id="{E9A106F0-3CB3-8B40-8B96-B95372B3FF8B}" type="slidenum">
              <a:rPr lang="en-US" altLang="ja-JP"/>
              <a:pPr/>
              <a:t>‹#›</a:t>
            </a:fld>
            <a:endParaRPr lang="en-US" altLang="ja-JP"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dirty="0"/>
          </a:p>
        </p:txBody>
      </p:sp>
      <p:sp>
        <p:nvSpPr>
          <p:cNvPr id="3" name="フッター プレースホルダ 2"/>
          <p:cNvSpPr>
            <a:spLocks noGrp="1"/>
          </p:cNvSpPr>
          <p:nvPr>
            <p:ph type="ftr" sz="quarter" idx="11"/>
          </p:nvPr>
        </p:nvSpPr>
        <p:spPr/>
        <p:txBody>
          <a:bodyPr/>
          <a:lstStyle>
            <a:lvl1pPr>
              <a:defRPr/>
            </a:lvl1pPr>
          </a:lstStyle>
          <a:p>
            <a:endParaRPr lang="en-US" altLang="ja-JP" dirty="0"/>
          </a:p>
        </p:txBody>
      </p:sp>
      <p:sp>
        <p:nvSpPr>
          <p:cNvPr id="4" name="スライド番号プレースホルダ 3"/>
          <p:cNvSpPr>
            <a:spLocks noGrp="1"/>
          </p:cNvSpPr>
          <p:nvPr>
            <p:ph type="sldNum" sz="quarter" idx="12"/>
          </p:nvPr>
        </p:nvSpPr>
        <p:spPr/>
        <p:txBody>
          <a:bodyPr/>
          <a:lstStyle>
            <a:lvl1pPr>
              <a:defRPr smtClean="0"/>
            </a:lvl1pPr>
          </a:lstStyle>
          <a:p>
            <a:fld id="{16473CA8-F4FF-8B4A-8631-07BFAC0C8047}" type="slidenum">
              <a:rPr lang="en-US" altLang="ja-JP"/>
              <a:pPr/>
              <a:t>‹#›</a:t>
            </a:fld>
            <a:endParaRPr lang="en-US" altLang="ja-JP"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p>
        </p:txBody>
      </p:sp>
      <p:sp>
        <p:nvSpPr>
          <p:cNvPr id="6" name="フッター プレースホルダ 5"/>
          <p:cNvSpPr>
            <a:spLocks noGrp="1"/>
          </p:cNvSpPr>
          <p:nvPr>
            <p:ph type="ftr" sz="quarter" idx="11"/>
          </p:nvPr>
        </p:nvSpPr>
        <p:spPr/>
        <p:txBody>
          <a:bodyPr/>
          <a:lstStyle>
            <a:lvl1pPr>
              <a:defRPr/>
            </a:lvl1pPr>
          </a:lstStyle>
          <a:p>
            <a:endParaRPr lang="en-US" altLang="ja-JP" dirty="0"/>
          </a:p>
        </p:txBody>
      </p:sp>
      <p:sp>
        <p:nvSpPr>
          <p:cNvPr id="7" name="スライド番号プレースホルダ 6"/>
          <p:cNvSpPr>
            <a:spLocks noGrp="1"/>
          </p:cNvSpPr>
          <p:nvPr>
            <p:ph type="sldNum" sz="quarter" idx="12"/>
          </p:nvPr>
        </p:nvSpPr>
        <p:spPr/>
        <p:txBody>
          <a:bodyPr/>
          <a:lstStyle>
            <a:lvl1pPr>
              <a:defRPr smtClean="0"/>
            </a:lvl1pPr>
          </a:lstStyle>
          <a:p>
            <a:fld id="{6AE63AA4-4445-B54F-88F2-0B67D87A70B6}" type="slidenum">
              <a:rPr lang="en-US" altLang="ja-JP"/>
              <a:pPr/>
              <a:t>‹#›</a:t>
            </a:fld>
            <a:endParaRPr lang="en-US" altLang="ja-JP"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アイコンをクリックして図を追加</a:t>
            </a:r>
            <a:endParaRPr lang="ja-JP" altLang="en-US"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p>
        </p:txBody>
      </p:sp>
      <p:sp>
        <p:nvSpPr>
          <p:cNvPr id="6" name="フッター プレースホルダ 5"/>
          <p:cNvSpPr>
            <a:spLocks noGrp="1"/>
          </p:cNvSpPr>
          <p:nvPr>
            <p:ph type="ftr" sz="quarter" idx="11"/>
          </p:nvPr>
        </p:nvSpPr>
        <p:spPr/>
        <p:txBody>
          <a:bodyPr/>
          <a:lstStyle>
            <a:lvl1pPr>
              <a:defRPr/>
            </a:lvl1pPr>
          </a:lstStyle>
          <a:p>
            <a:endParaRPr lang="en-US" altLang="ja-JP" dirty="0"/>
          </a:p>
        </p:txBody>
      </p:sp>
      <p:sp>
        <p:nvSpPr>
          <p:cNvPr id="7" name="スライド番号プレースホルダ 6"/>
          <p:cNvSpPr>
            <a:spLocks noGrp="1"/>
          </p:cNvSpPr>
          <p:nvPr>
            <p:ph type="sldNum" sz="quarter" idx="12"/>
          </p:nvPr>
        </p:nvSpPr>
        <p:spPr/>
        <p:txBody>
          <a:bodyPr/>
          <a:lstStyle>
            <a:lvl1pPr>
              <a:defRPr smtClean="0"/>
            </a:lvl1pPr>
          </a:lstStyle>
          <a:p>
            <a:fld id="{23A83B26-092C-0949-9333-9CC7E4599059}" type="slidenum">
              <a:rPr lang="en-US" altLang="ja-JP"/>
              <a:pPr/>
              <a:t>‹#›</a:t>
            </a:fld>
            <a:endParaRPr lang="en-US" altLang="ja-JP"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endParaRPr lang="en-US" altLang="ja-JP" dirty="0"/>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lang="en-US" altLang="ja-JP" dirty="0"/>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E08E014E-CFBD-7D48-8759-1008BF7E64F7}" type="slidenum">
              <a:rPr lang="en-US" altLang="ja-JP"/>
              <a:pPr/>
              <a:t>‹#›</a:t>
            </a:fld>
            <a:endParaRPr lang="en-US" altLang="ja-JP" dirty="0"/>
          </a:p>
        </p:txBody>
      </p:sp>
      <p:sp>
        <p:nvSpPr>
          <p:cNvPr id="95" name="Rectangle 7"/>
          <p:cNvSpPr>
            <a:spLocks noChangeArrowheads="1"/>
          </p:cNvSpPr>
          <p:nvPr/>
        </p:nvSpPr>
        <p:spPr bwMode="auto">
          <a:xfrm>
            <a:off x="0" y="381000"/>
            <a:ext cx="9891713"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dirty="0">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0"/>
            <a:ext cx="2909417"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sz="1800" b="1" i="1" dirty="0" smtClean="0">
                <a:solidFill>
                  <a:srgbClr val="00279F"/>
                </a:solidFill>
                <a:ea typeface="Osaka" pitchFamily="-108" charset="-128"/>
                <a:cs typeface="Osaka" pitchFamily="-108" charset="-128"/>
              </a:rPr>
              <a:t>University of Tokushima</a:t>
            </a:r>
            <a:endParaRPr lang="en-US" altLang="ja-JP" sz="1800" b="1" i="1" dirty="0">
              <a:solidFill>
                <a:srgbClr val="00279F"/>
              </a:solidFill>
              <a:ea typeface="Osaka" pitchFamily="-108" charset="-128"/>
              <a:cs typeface="Osaka" pitchFamily="-108" charset="-128"/>
            </a:endParaRPr>
          </a:p>
        </p:txBody>
      </p:sp>
      <p:pic>
        <p:nvPicPr>
          <p:cNvPr id="97" name="Picture 93"/>
          <p:cNvPicPr>
            <a:picLocks noChangeAspect="1" noChangeArrowheads="1"/>
          </p:cNvPicPr>
          <p:nvPr/>
        </p:nvPicPr>
        <p:blipFill>
          <a:blip r:embed="rId14"/>
          <a:srcRect/>
          <a:stretch>
            <a:fillRect/>
          </a:stretch>
        </p:blipFill>
        <p:spPr bwMode="auto">
          <a:xfrm>
            <a:off x="5943600" y="0"/>
            <a:ext cx="3962400" cy="838200"/>
          </a:xfrm>
          <a:prstGeom prst="rect">
            <a:avLst/>
          </a:prstGeom>
          <a:noFill/>
          <a:ln w="12700">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44488" y="1193354"/>
            <a:ext cx="9001000" cy="2585323"/>
          </a:xfrm>
          <a:prstGeom prst="rect">
            <a:avLst/>
          </a:prstGeom>
          <a:noFill/>
        </p:spPr>
        <p:txBody>
          <a:bodyPr wrap="square" rtlCol="0">
            <a:spAutoFit/>
          </a:bodyPr>
          <a:lstStyle/>
          <a:p>
            <a:pPr algn="ctr"/>
            <a:r>
              <a:rPr kumimoji="1" lang="ja-JP" altLang="en-US" sz="5400" dirty="0" smtClean="0"/>
              <a:t>光コム共振器を用いた</a:t>
            </a:r>
            <a:endParaRPr kumimoji="1" lang="en-US" altLang="ja-JP" sz="5400" dirty="0" smtClean="0"/>
          </a:p>
          <a:p>
            <a:pPr algn="ctr"/>
            <a:r>
              <a:rPr kumimoji="1" lang="ja-JP" altLang="en-US" sz="5400" dirty="0" smtClean="0"/>
              <a:t>ファイバー</a:t>
            </a:r>
            <a:r>
              <a:rPr kumimoji="1" lang="en-US" altLang="ja-JP" sz="5400" dirty="0" smtClean="0"/>
              <a:t>SPR</a:t>
            </a:r>
            <a:r>
              <a:rPr kumimoji="1" lang="ja-JP" altLang="en-US" sz="5400" dirty="0" smtClean="0"/>
              <a:t>センサー</a:t>
            </a:r>
            <a:endParaRPr kumimoji="1" lang="en-US" altLang="ja-JP" sz="5400" dirty="0" smtClean="0"/>
          </a:p>
          <a:p>
            <a:pPr algn="ctr"/>
            <a:r>
              <a:rPr kumimoji="1" lang="ja-JP" altLang="en-US" sz="5400" dirty="0" smtClean="0"/>
              <a:t>に関する基礎研究</a:t>
            </a:r>
            <a:endParaRPr kumimoji="1" lang="ja-JP" altLang="en-US" sz="5400" dirty="0"/>
          </a:p>
        </p:txBody>
      </p:sp>
      <p:sp>
        <p:nvSpPr>
          <p:cNvPr id="5" name="テキスト ボックス 4"/>
          <p:cNvSpPr txBox="1"/>
          <p:nvPr/>
        </p:nvSpPr>
        <p:spPr>
          <a:xfrm>
            <a:off x="2450722" y="4767354"/>
            <a:ext cx="4788532" cy="584775"/>
          </a:xfrm>
          <a:prstGeom prst="rect">
            <a:avLst/>
          </a:prstGeom>
          <a:noFill/>
        </p:spPr>
        <p:txBody>
          <a:bodyPr wrap="square" rtlCol="0">
            <a:spAutoFit/>
          </a:bodyPr>
          <a:lstStyle/>
          <a:p>
            <a:pPr algn="ctr"/>
            <a:r>
              <a:rPr kumimoji="1" lang="ja-JP" altLang="en-US" sz="3200" b="1" dirty="0" smtClean="0"/>
              <a:t>安井研究室　永井　洸丞</a:t>
            </a:r>
            <a:endParaRPr kumimoji="1" lang="ja-JP" altLang="en-US" sz="3200" b="1" dirty="0"/>
          </a:p>
        </p:txBody>
      </p:sp>
    </p:spTree>
    <p:extLst>
      <p:ext uri="{BB962C8B-B14F-4D97-AF65-F5344CB8AC3E}">
        <p14:creationId xmlns:p14="http://schemas.microsoft.com/office/powerpoint/2010/main" val="200210606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8664" y="688340"/>
            <a:ext cx="7272808" cy="584775"/>
          </a:xfrm>
          <a:prstGeom prst="rect">
            <a:avLst/>
          </a:prstGeom>
          <a:noFill/>
        </p:spPr>
        <p:txBody>
          <a:bodyPr wrap="square" rtlCol="0">
            <a:spAutoFit/>
          </a:bodyPr>
          <a:lstStyle/>
          <a:p>
            <a:r>
              <a:rPr kumimoji="1" lang="ja-JP" altLang="en-US" sz="3200" b="1" dirty="0" smtClean="0">
                <a:solidFill>
                  <a:srgbClr val="FF0000"/>
                </a:solidFill>
              </a:rPr>
              <a:t>表面プラズモン共鳴（</a:t>
            </a:r>
            <a:r>
              <a:rPr kumimoji="1" lang="en-US" altLang="ja-JP" sz="3200" b="1" dirty="0" smtClean="0">
                <a:solidFill>
                  <a:srgbClr val="FF0000"/>
                </a:solidFill>
              </a:rPr>
              <a:t>SPR)</a:t>
            </a:r>
            <a:r>
              <a:rPr kumimoji="1" lang="ja-JP" altLang="en-US" sz="3200" b="1" dirty="0" smtClean="0">
                <a:solidFill>
                  <a:srgbClr val="FF0000"/>
                </a:solidFill>
              </a:rPr>
              <a:t>センサー</a:t>
            </a:r>
            <a:endParaRPr kumimoji="1" lang="ja-JP" altLang="en-US" sz="3200" b="1"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104" y="1772816"/>
            <a:ext cx="3124736" cy="2107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20000">
            <a:off x="7049825" y="4551556"/>
            <a:ext cx="1094449" cy="218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632520" y="5641981"/>
            <a:ext cx="5040560" cy="954107"/>
          </a:xfrm>
          <a:prstGeom prst="rect">
            <a:avLst/>
          </a:prstGeom>
          <a:noFill/>
        </p:spPr>
        <p:txBody>
          <a:bodyPr wrap="square" rtlCol="0">
            <a:spAutoFit/>
          </a:bodyPr>
          <a:lstStyle/>
          <a:p>
            <a:r>
              <a:rPr kumimoji="1" lang="en-US" altLang="ja-JP" sz="2800" b="1" dirty="0" smtClean="0"/>
              <a:t>DNA,</a:t>
            </a:r>
            <a:r>
              <a:rPr kumimoji="1" lang="ja-JP" altLang="en-US" sz="2800" b="1" dirty="0" smtClean="0"/>
              <a:t>細菌の検出や環境センシングに利用される</a:t>
            </a:r>
            <a:endParaRPr kumimoji="1" lang="ja-JP" altLang="en-US" sz="2800" b="1" dirty="0"/>
          </a:p>
        </p:txBody>
      </p:sp>
      <p:sp>
        <p:nvSpPr>
          <p:cNvPr id="7" name="テキスト ボックス 6"/>
          <p:cNvSpPr txBox="1"/>
          <p:nvPr/>
        </p:nvSpPr>
        <p:spPr>
          <a:xfrm>
            <a:off x="178663" y="2420888"/>
            <a:ext cx="5331383" cy="2308324"/>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400" b="1" dirty="0" smtClean="0"/>
              <a:t>センサー表面の</a:t>
            </a:r>
            <a:r>
              <a:rPr lang="ja-JP" altLang="en-US" sz="2400" b="1" dirty="0"/>
              <a:t>サンプル</a:t>
            </a:r>
            <a:r>
              <a:rPr kumimoji="1" lang="ja-JP" altLang="en-US" sz="2400" b="1" dirty="0" smtClean="0"/>
              <a:t>の屈折率変化をリアルタイムで検出できる</a:t>
            </a:r>
            <a:endParaRPr kumimoji="1" lang="en-US" altLang="ja-JP" sz="2400" b="1" dirty="0" smtClean="0"/>
          </a:p>
          <a:p>
            <a:pPr marL="342900" indent="-342900">
              <a:buFont typeface="Arial" panose="020B0604020202020204" pitchFamily="34" charset="0"/>
              <a:buChar char="•"/>
            </a:pPr>
            <a:r>
              <a:rPr lang="ja-JP" altLang="en-US" sz="2400" b="1" dirty="0" smtClean="0"/>
              <a:t>高い屈折率感度</a:t>
            </a:r>
            <a:endParaRPr lang="en-US" altLang="ja-JP" sz="2400" b="1" dirty="0" smtClean="0"/>
          </a:p>
          <a:p>
            <a:pPr marL="342900" indent="-342900">
              <a:buFont typeface="Arial" panose="020B0604020202020204" pitchFamily="34" charset="0"/>
              <a:buChar char="•"/>
            </a:pPr>
            <a:r>
              <a:rPr kumimoji="1" lang="ja-JP" altLang="en-US" sz="2400" b="1" dirty="0" smtClean="0"/>
              <a:t>光がサンプルに直接触れないためサンプルに含まれる外乱の影響を受けにくい</a:t>
            </a:r>
            <a:endParaRPr kumimoji="1" lang="ja-JP" altLang="en-US" sz="2400" b="1" dirty="0"/>
          </a:p>
        </p:txBody>
      </p:sp>
      <p:sp>
        <p:nvSpPr>
          <p:cNvPr id="8" name="テキスト ボックス 7"/>
          <p:cNvSpPr txBox="1"/>
          <p:nvPr/>
        </p:nvSpPr>
        <p:spPr>
          <a:xfrm>
            <a:off x="309647" y="1987091"/>
            <a:ext cx="970945" cy="523220"/>
          </a:xfrm>
          <a:prstGeom prst="rect">
            <a:avLst/>
          </a:prstGeom>
          <a:solidFill>
            <a:srgbClr val="FFFF00"/>
          </a:solidFill>
          <a:ln>
            <a:solidFill>
              <a:schemeClr val="tx1">
                <a:lumMod val="95000"/>
                <a:lumOff val="5000"/>
              </a:schemeClr>
            </a:solidFill>
          </a:ln>
        </p:spPr>
        <p:txBody>
          <a:bodyPr wrap="square" rtlCol="0">
            <a:spAutoFit/>
          </a:bodyPr>
          <a:lstStyle/>
          <a:p>
            <a:pPr algn="ctr"/>
            <a:r>
              <a:rPr kumimoji="1" lang="ja-JP" altLang="en-US" sz="2800" b="1" dirty="0" smtClean="0"/>
              <a:t>特徴</a:t>
            </a:r>
            <a:endParaRPr kumimoji="1" lang="ja-JP" altLang="en-US" sz="2800" b="1" dirty="0"/>
          </a:p>
        </p:txBody>
      </p:sp>
      <p:sp>
        <p:nvSpPr>
          <p:cNvPr id="9" name="下矢印 8"/>
          <p:cNvSpPr/>
          <p:nvPr/>
        </p:nvSpPr>
        <p:spPr bwMode="auto">
          <a:xfrm>
            <a:off x="1784648" y="4729212"/>
            <a:ext cx="2304256" cy="912769"/>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charset="0"/>
              <a:ea typeface="ＭＳ ゴシック" charset="-128"/>
              <a:cs typeface="ＭＳ ゴシック" charset="-128"/>
            </a:endParaRPr>
          </a:p>
        </p:txBody>
      </p:sp>
      <p:sp>
        <p:nvSpPr>
          <p:cNvPr id="11" name="テキスト ボックス 10"/>
          <p:cNvSpPr txBox="1"/>
          <p:nvPr/>
        </p:nvSpPr>
        <p:spPr>
          <a:xfrm>
            <a:off x="5292793" y="3902742"/>
            <a:ext cx="4608512" cy="523220"/>
          </a:xfrm>
          <a:prstGeom prst="rect">
            <a:avLst/>
          </a:prstGeom>
          <a:noFill/>
        </p:spPr>
        <p:txBody>
          <a:bodyPr wrap="square" rtlCol="0">
            <a:spAutoFit/>
          </a:bodyPr>
          <a:lstStyle/>
          <a:p>
            <a:r>
              <a:rPr lang="en-US" altLang="ja-JP" sz="1400" dirty="0"/>
              <a:t>https://</a:t>
            </a:r>
            <a:r>
              <a:rPr lang="en-US" altLang="ja-JP" sz="1400" dirty="0" smtClean="0"/>
              <a:t>unit.aist.go.jp/esprit/event/1kai_shinnpo_kajikawa_20120222_koukai-ban.pdf#search</a:t>
            </a:r>
            <a:r>
              <a:rPr lang="ja-JP" altLang="en-US" sz="1400" dirty="0" smtClean="0"/>
              <a:t>　より引用</a:t>
            </a:r>
            <a:endParaRPr kumimoji="1" lang="ja-JP" altLang="en-US" sz="1400" dirty="0"/>
          </a:p>
        </p:txBody>
      </p:sp>
      <p:sp>
        <p:nvSpPr>
          <p:cNvPr id="3" name="テキスト ボックス 2"/>
          <p:cNvSpPr txBox="1"/>
          <p:nvPr/>
        </p:nvSpPr>
        <p:spPr>
          <a:xfrm>
            <a:off x="164099" y="1196752"/>
            <a:ext cx="6371544" cy="707886"/>
          </a:xfrm>
          <a:prstGeom prst="rect">
            <a:avLst/>
          </a:prstGeom>
          <a:noFill/>
        </p:spPr>
        <p:txBody>
          <a:bodyPr wrap="square" rtlCol="0">
            <a:spAutoFit/>
          </a:bodyPr>
          <a:lstStyle/>
          <a:p>
            <a:r>
              <a:rPr kumimoji="1" lang="ja-JP" altLang="en-US" b="1" dirty="0" smtClean="0"/>
              <a:t>⇒エバネッセント波（光）と表面プラズモン（電子）の相互作用を利用</a:t>
            </a:r>
            <a:endParaRPr kumimoji="1" lang="ja-JP" altLang="en-US" b="1" dirty="0"/>
          </a:p>
        </p:txBody>
      </p:sp>
    </p:spTree>
    <p:extLst>
      <p:ext uri="{BB962C8B-B14F-4D97-AF65-F5344CB8AC3E}">
        <p14:creationId xmlns:p14="http://schemas.microsoft.com/office/powerpoint/2010/main" val="119234909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923" y="500120"/>
            <a:ext cx="7632848" cy="646331"/>
          </a:xfrm>
          <a:prstGeom prst="rect">
            <a:avLst/>
          </a:prstGeom>
          <a:noFill/>
        </p:spPr>
        <p:txBody>
          <a:bodyPr wrap="square" rtlCol="0">
            <a:spAutoFit/>
          </a:bodyPr>
          <a:lstStyle/>
          <a:p>
            <a:r>
              <a:rPr kumimoji="1" lang="ja-JP" altLang="en-US" sz="3600" b="1" dirty="0" smtClean="0">
                <a:solidFill>
                  <a:srgbClr val="FF0000"/>
                </a:solidFill>
              </a:rPr>
              <a:t>プリズム型</a:t>
            </a:r>
            <a:r>
              <a:rPr kumimoji="1" lang="en-US" altLang="ja-JP" sz="3600" b="1" dirty="0" smtClean="0">
                <a:solidFill>
                  <a:srgbClr val="FF0000"/>
                </a:solidFill>
              </a:rPr>
              <a:t>SPR</a:t>
            </a:r>
            <a:r>
              <a:rPr kumimoji="1" lang="ja-JP" altLang="en-US" sz="3600" b="1" dirty="0" smtClean="0">
                <a:solidFill>
                  <a:srgbClr val="FF0000"/>
                </a:solidFill>
              </a:rPr>
              <a:t>センサー</a:t>
            </a:r>
            <a:endParaRPr kumimoji="1" lang="ja-JP" altLang="en-US" sz="3600" b="1" dirty="0">
              <a:solidFill>
                <a:srgbClr val="FF0000"/>
              </a:solidFill>
            </a:endParaRPr>
          </a:p>
        </p:txBody>
      </p:sp>
      <mc:AlternateContent xmlns:mc="http://schemas.openxmlformats.org/markup-compatibility/2006" xmlns:a14="http://schemas.microsoft.com/office/drawing/2010/main">
        <mc:Choice Requires="a14">
          <p:sp>
            <p:nvSpPr>
              <p:cNvPr id="19" name="テキスト ボックス 18"/>
              <p:cNvSpPr txBox="1"/>
              <p:nvPr/>
            </p:nvSpPr>
            <p:spPr>
              <a:xfrm>
                <a:off x="6233592" y="1550258"/>
                <a:ext cx="3672408" cy="9500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ja-JP" altLang="ja-JP" sz="2800" i="1">
                              <a:latin typeface="Cambria Math"/>
                            </a:rPr>
                          </m:ctrlPr>
                        </m:sSubPr>
                        <m:e>
                          <m:r>
                            <a:rPr lang="en-US" altLang="ja-JP" sz="2800" i="1">
                              <a:latin typeface="Cambria Math"/>
                            </a:rPr>
                            <m:t>𝑘</m:t>
                          </m:r>
                        </m:e>
                        <m:sub>
                          <m:r>
                            <a:rPr lang="en-US" altLang="ja-JP" sz="2800" i="1">
                              <a:latin typeface="Cambria Math"/>
                            </a:rPr>
                            <m:t>𝑥</m:t>
                          </m:r>
                        </m:sub>
                      </m:sSub>
                      <m:r>
                        <a:rPr lang="en-US" altLang="ja-JP" sz="2800" i="1">
                          <a:latin typeface="Cambria Math"/>
                        </a:rPr>
                        <m:t>=</m:t>
                      </m:r>
                      <m:f>
                        <m:fPr>
                          <m:ctrlPr>
                            <a:rPr lang="ja-JP" altLang="ja-JP" sz="2800" i="1">
                              <a:latin typeface="Cambria Math"/>
                            </a:rPr>
                          </m:ctrlPr>
                        </m:fPr>
                        <m:num>
                          <m:r>
                            <m:rPr>
                              <m:sty m:val="p"/>
                            </m:rPr>
                            <a:rPr lang="en-US" altLang="ja-JP" sz="2800">
                              <a:latin typeface="Cambria Math"/>
                            </a:rPr>
                            <m:t>ω</m:t>
                          </m:r>
                        </m:num>
                        <m:den>
                          <m:r>
                            <m:rPr>
                              <m:sty m:val="p"/>
                            </m:rPr>
                            <a:rPr lang="en-US" altLang="ja-JP" sz="2800">
                              <a:latin typeface="Cambria Math"/>
                            </a:rPr>
                            <m:t>c</m:t>
                          </m:r>
                        </m:den>
                      </m:f>
                      <m:sSup>
                        <m:sSupPr>
                          <m:ctrlPr>
                            <a:rPr lang="ja-JP" altLang="ja-JP" sz="2800" i="1">
                              <a:latin typeface="Cambria Math"/>
                            </a:rPr>
                          </m:ctrlPr>
                        </m:sSupPr>
                        <m:e>
                          <m:r>
                            <a:rPr lang="en-US" altLang="ja-JP" sz="2800" i="1">
                              <a:latin typeface="Cambria Math"/>
                            </a:rPr>
                            <m:t>(</m:t>
                          </m:r>
                          <m:f>
                            <m:fPr>
                              <m:ctrlPr>
                                <a:rPr lang="ja-JP" altLang="ja-JP" sz="2800" i="1">
                                  <a:latin typeface="Cambria Math"/>
                                </a:rPr>
                              </m:ctrlPr>
                            </m:fPr>
                            <m:num>
                              <m:sSub>
                                <m:sSubPr>
                                  <m:ctrlPr>
                                    <a:rPr lang="ja-JP" altLang="ja-JP" sz="2800" i="1">
                                      <a:latin typeface="Cambria Math"/>
                                    </a:rPr>
                                  </m:ctrlPr>
                                </m:sSubPr>
                                <m:e>
                                  <m:r>
                                    <a:rPr lang="en-US" altLang="ja-JP" sz="2800" i="1">
                                      <a:latin typeface="Cambria Math"/>
                                    </a:rPr>
                                    <m:t>𝜀</m:t>
                                  </m:r>
                                </m:e>
                                <m:sub>
                                  <m:r>
                                    <a:rPr lang="en-US" altLang="ja-JP" sz="2800" i="1">
                                      <a:latin typeface="Cambria Math"/>
                                    </a:rPr>
                                    <m:t>1</m:t>
                                  </m:r>
                                </m:sub>
                              </m:sSub>
                              <m:sSub>
                                <m:sSubPr>
                                  <m:ctrlPr>
                                    <a:rPr lang="ja-JP" altLang="ja-JP" sz="2800" i="1">
                                      <a:latin typeface="Cambria Math"/>
                                    </a:rPr>
                                  </m:ctrlPr>
                                </m:sSubPr>
                                <m:e>
                                  <m:r>
                                    <a:rPr lang="en-US" altLang="ja-JP" sz="2800" i="1">
                                      <a:latin typeface="Cambria Math"/>
                                    </a:rPr>
                                    <m:t>𝜀</m:t>
                                  </m:r>
                                </m:e>
                                <m:sub>
                                  <m:r>
                                    <a:rPr lang="en-US" altLang="ja-JP" sz="2800" i="1">
                                      <a:latin typeface="Cambria Math"/>
                                    </a:rPr>
                                    <m:t>2</m:t>
                                  </m:r>
                                </m:sub>
                              </m:sSub>
                            </m:num>
                            <m:den>
                              <m:sSub>
                                <m:sSubPr>
                                  <m:ctrlPr>
                                    <a:rPr lang="ja-JP" altLang="ja-JP" sz="2800" i="1">
                                      <a:latin typeface="Cambria Math"/>
                                    </a:rPr>
                                  </m:ctrlPr>
                                </m:sSubPr>
                                <m:e>
                                  <m:r>
                                    <a:rPr lang="en-US" altLang="ja-JP" sz="2800" i="1">
                                      <a:latin typeface="Cambria Math"/>
                                    </a:rPr>
                                    <m:t>𝜀</m:t>
                                  </m:r>
                                </m:e>
                                <m:sub>
                                  <m:r>
                                    <a:rPr lang="en-US" altLang="ja-JP" sz="2800" i="1">
                                      <a:latin typeface="Cambria Math"/>
                                    </a:rPr>
                                    <m:t>1</m:t>
                                  </m:r>
                                </m:sub>
                              </m:sSub>
                              <m:sSub>
                                <m:sSubPr>
                                  <m:ctrlPr>
                                    <a:rPr lang="ja-JP" altLang="ja-JP" sz="2800" i="1">
                                      <a:latin typeface="Cambria Math"/>
                                    </a:rPr>
                                  </m:ctrlPr>
                                </m:sSubPr>
                                <m:e>
                                  <m:r>
                                    <a:rPr lang="en-US" altLang="ja-JP" sz="2800" i="1">
                                      <a:latin typeface="Cambria Math"/>
                                    </a:rPr>
                                    <m:t>+</m:t>
                                  </m:r>
                                  <m:r>
                                    <a:rPr lang="en-US" altLang="ja-JP" sz="2800" i="1">
                                      <a:latin typeface="Cambria Math"/>
                                    </a:rPr>
                                    <m:t>𝜀</m:t>
                                  </m:r>
                                </m:e>
                                <m:sub>
                                  <m:r>
                                    <a:rPr lang="en-US" altLang="ja-JP" sz="2800" i="1">
                                      <a:latin typeface="Cambria Math"/>
                                    </a:rPr>
                                    <m:t>2</m:t>
                                  </m:r>
                                </m:sub>
                              </m:sSub>
                            </m:den>
                          </m:f>
                          <m:r>
                            <a:rPr lang="en-US" altLang="ja-JP" sz="2800" i="1">
                              <a:latin typeface="Cambria Math"/>
                            </a:rPr>
                            <m:t>)</m:t>
                          </m:r>
                        </m:e>
                        <m:sup>
                          <m:f>
                            <m:fPr>
                              <m:ctrlPr>
                                <a:rPr lang="ja-JP" altLang="ja-JP" sz="2800" i="1">
                                  <a:latin typeface="Cambria Math"/>
                                </a:rPr>
                              </m:ctrlPr>
                            </m:fPr>
                            <m:num>
                              <m:r>
                                <a:rPr lang="en-US" altLang="ja-JP" sz="2800" i="1">
                                  <a:latin typeface="Cambria Math"/>
                                </a:rPr>
                                <m:t>1</m:t>
                              </m:r>
                            </m:num>
                            <m:den>
                              <m:r>
                                <a:rPr lang="en-US" altLang="ja-JP" sz="2800" i="1">
                                  <a:latin typeface="Cambria Math"/>
                                </a:rPr>
                                <m:t>2</m:t>
                              </m:r>
                            </m:den>
                          </m:f>
                        </m:sup>
                      </m:sSup>
                    </m:oMath>
                  </m:oMathPara>
                </a14:m>
                <a:endParaRPr kumimoji="1" lang="ja-JP" altLang="en-US" sz="2400"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6233592" y="1550258"/>
                <a:ext cx="3672408" cy="950068"/>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7447103" y="2482617"/>
                <a:ext cx="2808312" cy="668837"/>
              </a:xfrm>
              <a:prstGeom prst="rect">
                <a:avLst/>
              </a:prstGeom>
              <a:noFill/>
            </p:spPr>
            <p:txBody>
              <a:bodyPr wrap="square" rtlCol="0">
                <a:spAutoFit/>
              </a:bodyPr>
              <a:lstStyle/>
              <a:p>
                <a14:m>
                  <m:oMath xmlns:m="http://schemas.openxmlformats.org/officeDocument/2006/math">
                    <m:sSub>
                      <m:sSubPr>
                        <m:ctrlPr>
                          <a:rPr lang="ja-JP" altLang="ja-JP" sz="2800" i="1">
                            <a:latin typeface="Cambria Math"/>
                          </a:rPr>
                        </m:ctrlPr>
                      </m:sSubPr>
                      <m:e>
                        <m:r>
                          <a:rPr lang="en-US" altLang="ja-JP" sz="2800" i="1">
                            <a:latin typeface="Cambria Math"/>
                          </a:rPr>
                          <m:t>𝑘</m:t>
                        </m:r>
                      </m:e>
                      <m:sub>
                        <m:r>
                          <a:rPr lang="en-US" altLang="ja-JP" sz="2800" i="1">
                            <a:latin typeface="Cambria Math"/>
                          </a:rPr>
                          <m:t>𝑦</m:t>
                        </m:r>
                      </m:sub>
                    </m:sSub>
                  </m:oMath>
                </a14:m>
                <a:r>
                  <a:rPr lang="en-US" altLang="ja-JP" sz="2800" dirty="0"/>
                  <a:t>=n</a:t>
                </a:r>
                <a14:m>
                  <m:oMath xmlns:m="http://schemas.openxmlformats.org/officeDocument/2006/math">
                    <m:f>
                      <m:fPr>
                        <m:ctrlPr>
                          <a:rPr lang="ja-JP" altLang="ja-JP" sz="2800" i="1">
                            <a:latin typeface="Cambria Math"/>
                          </a:rPr>
                        </m:ctrlPr>
                      </m:fPr>
                      <m:num>
                        <m:r>
                          <a:rPr lang="en-US" altLang="ja-JP" sz="2800" i="1">
                            <a:latin typeface="Cambria Math"/>
                          </a:rPr>
                          <m:t>𝜔</m:t>
                        </m:r>
                      </m:num>
                      <m:den>
                        <m:r>
                          <a:rPr lang="en-US" altLang="ja-JP" sz="2800" i="1">
                            <a:latin typeface="Cambria Math"/>
                          </a:rPr>
                          <m:t>𝑐</m:t>
                        </m:r>
                      </m:den>
                    </m:f>
                  </m:oMath>
                </a14:m>
                <a:r>
                  <a:rPr lang="en-US" altLang="ja-JP" sz="2800" dirty="0" err="1"/>
                  <a:t>sin</a:t>
                </a:r>
                <a:r>
                  <a:rPr lang="en-US" altLang="ja-JP" sz="2800" i="1" dirty="0" err="1"/>
                  <a:t>θ</a:t>
                </a:r>
                <a:endParaRPr kumimoji="1" lang="ja-JP" altLang="en-US" sz="2800"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7447103" y="2482617"/>
                <a:ext cx="2808312" cy="668837"/>
              </a:xfrm>
              <a:prstGeom prst="rect">
                <a:avLst/>
              </a:prstGeom>
              <a:blipFill rotWithShape="1">
                <a:blip r:embed="rId4"/>
                <a:stretch>
                  <a:fillRect t="-2727" b="-90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p:cNvSpPr txBox="1"/>
              <p:nvPr/>
            </p:nvSpPr>
            <p:spPr>
              <a:xfrm>
                <a:off x="5410482" y="3174427"/>
                <a:ext cx="4073242" cy="988091"/>
              </a:xfrm>
              <a:prstGeom prst="rect">
                <a:avLst/>
              </a:prstGeom>
              <a:noFill/>
            </p:spPr>
            <p:txBody>
              <a:bodyPr wrap="square" rtlCol="0">
                <a:spAutoFit/>
              </a:bodyPr>
              <a:lstStyle/>
              <a:p>
                <a14:m>
                  <m:oMath xmlns:m="http://schemas.openxmlformats.org/officeDocument/2006/math">
                    <m:sSub>
                      <m:sSubPr>
                        <m:ctrlPr>
                          <a:rPr lang="ja-JP" altLang="ja-JP" sz="2800" b="1" i="1">
                            <a:latin typeface="Cambria Math"/>
                          </a:rPr>
                        </m:ctrlPr>
                      </m:sSubPr>
                      <m:e>
                        <m:r>
                          <a:rPr lang="en-US" altLang="ja-JP" sz="2800" b="1" i="1">
                            <a:latin typeface="Cambria Math"/>
                          </a:rPr>
                          <m:t>𝒌</m:t>
                        </m:r>
                      </m:e>
                      <m:sub>
                        <m:r>
                          <a:rPr lang="en-US" altLang="ja-JP" sz="2800" b="1" i="1">
                            <a:latin typeface="Cambria Math"/>
                          </a:rPr>
                          <m:t>𝒙</m:t>
                        </m:r>
                      </m:sub>
                    </m:sSub>
                  </m:oMath>
                </a14:m>
                <a:r>
                  <a:rPr kumimoji="1" lang="en-US" altLang="ja-JP" sz="2800" b="1" dirty="0" smtClean="0"/>
                  <a:t>=</a:t>
                </a:r>
                <a14:m>
                  <m:oMath xmlns:m="http://schemas.openxmlformats.org/officeDocument/2006/math">
                    <m:sSub>
                      <m:sSubPr>
                        <m:ctrlPr>
                          <a:rPr lang="ja-JP" altLang="ja-JP" sz="2800" b="1" i="1">
                            <a:latin typeface="Cambria Math"/>
                          </a:rPr>
                        </m:ctrlPr>
                      </m:sSubPr>
                      <m:e>
                        <m:r>
                          <a:rPr lang="en-US" altLang="ja-JP" sz="2800" b="1" i="1">
                            <a:latin typeface="Cambria Math"/>
                          </a:rPr>
                          <m:t>𝒌</m:t>
                        </m:r>
                      </m:e>
                      <m:sub>
                        <m:r>
                          <a:rPr lang="en-US" altLang="ja-JP" sz="2800" b="1" i="1">
                            <a:latin typeface="Cambria Math"/>
                          </a:rPr>
                          <m:t>𝒚</m:t>
                        </m:r>
                      </m:sub>
                    </m:sSub>
                  </m:oMath>
                </a14:m>
                <a:r>
                  <a:rPr kumimoji="1" lang="ja-JP" altLang="en-US" sz="2800" b="1" dirty="0" smtClean="0"/>
                  <a:t>の時、表面プラズモンが励起される</a:t>
                </a:r>
                <a:endParaRPr kumimoji="1" lang="ja-JP" altLang="en-US" sz="2800" b="1"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5410482" y="3174427"/>
                <a:ext cx="4073242" cy="988091"/>
              </a:xfrm>
              <a:prstGeom prst="rect">
                <a:avLst/>
              </a:prstGeom>
              <a:blipFill rotWithShape="1">
                <a:blip r:embed="rId5"/>
                <a:stretch>
                  <a:fillRect l="-3144" t="-8025" r="-2246" b="-15432"/>
                </a:stretch>
              </a:blipFill>
            </p:spPr>
            <p:txBody>
              <a:bodyPr/>
              <a:lstStyle/>
              <a:p>
                <a:r>
                  <a:rPr lang="ja-JP" altLang="en-US">
                    <a:noFill/>
                  </a:rPr>
                  <a:t> </a:t>
                </a:r>
              </a:p>
            </p:txBody>
          </p:sp>
        </mc:Fallback>
      </mc:AlternateContent>
      <p:sp>
        <p:nvSpPr>
          <p:cNvPr id="29" name="下矢印 28"/>
          <p:cNvSpPr/>
          <p:nvPr/>
        </p:nvSpPr>
        <p:spPr bwMode="auto">
          <a:xfrm>
            <a:off x="6568008" y="4162518"/>
            <a:ext cx="1296144" cy="540782"/>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30" name="テキスト ボックス 29"/>
          <p:cNvSpPr txBox="1"/>
          <p:nvPr/>
        </p:nvSpPr>
        <p:spPr>
          <a:xfrm>
            <a:off x="6121512" y="4581128"/>
            <a:ext cx="2302220" cy="646331"/>
          </a:xfrm>
          <a:prstGeom prst="rect">
            <a:avLst/>
          </a:prstGeom>
          <a:noFill/>
        </p:spPr>
        <p:txBody>
          <a:bodyPr wrap="square" rtlCol="0">
            <a:spAutoFit/>
          </a:bodyPr>
          <a:lstStyle/>
          <a:p>
            <a:r>
              <a:rPr kumimoji="1" lang="en-US" altLang="ja-JP" sz="3600" b="1" dirty="0" smtClean="0">
                <a:solidFill>
                  <a:srgbClr val="FF0000"/>
                </a:solidFill>
              </a:rPr>
              <a:t>SPR</a:t>
            </a:r>
            <a:r>
              <a:rPr kumimoji="1" lang="ja-JP" altLang="en-US" sz="3600" b="1" dirty="0" smtClean="0">
                <a:solidFill>
                  <a:srgbClr val="FF0000"/>
                </a:solidFill>
              </a:rPr>
              <a:t>発生</a:t>
            </a:r>
            <a:endParaRPr kumimoji="1" lang="ja-JP" altLang="en-US" sz="3600" b="1" dirty="0">
              <a:solidFill>
                <a:srgbClr val="FF0000"/>
              </a:solidFill>
            </a:endParaRPr>
          </a:p>
        </p:txBody>
      </p:sp>
      <p:sp>
        <p:nvSpPr>
          <p:cNvPr id="2" name="テキスト ボックス 1"/>
          <p:cNvSpPr txBox="1"/>
          <p:nvPr/>
        </p:nvSpPr>
        <p:spPr>
          <a:xfrm>
            <a:off x="4160912" y="5589240"/>
            <a:ext cx="5509011" cy="1200329"/>
          </a:xfrm>
          <a:prstGeom prst="rect">
            <a:avLst/>
          </a:prstGeom>
          <a:noFill/>
        </p:spPr>
        <p:txBody>
          <a:bodyPr wrap="square" rtlCol="0">
            <a:spAutoFit/>
          </a:bodyPr>
          <a:lstStyle/>
          <a:p>
            <a:r>
              <a:rPr kumimoji="1" lang="ja-JP" altLang="en-US" sz="2400" b="1" dirty="0" smtClean="0">
                <a:solidFill>
                  <a:srgbClr val="FF0000"/>
                </a:solidFill>
              </a:rPr>
              <a:t>反射光を検出器に入れるための光の制御素子や分光器が必要なため、装置が大型かつ複雑になる</a:t>
            </a:r>
            <a:endParaRPr kumimoji="1" lang="ja-JP" altLang="en-US" sz="2400" b="1" dirty="0">
              <a:solidFill>
                <a:srgbClr val="FF0000"/>
              </a:solidFill>
            </a:endParaRPr>
          </a:p>
        </p:txBody>
      </p:sp>
      <p:sp>
        <p:nvSpPr>
          <p:cNvPr id="4" name="テキスト ボックス 3"/>
          <p:cNvSpPr txBox="1"/>
          <p:nvPr/>
        </p:nvSpPr>
        <p:spPr>
          <a:xfrm>
            <a:off x="4160912" y="5241473"/>
            <a:ext cx="2592288" cy="400110"/>
          </a:xfrm>
          <a:prstGeom prst="rect">
            <a:avLst/>
          </a:prstGeom>
          <a:noFill/>
        </p:spPr>
        <p:txBody>
          <a:bodyPr wrap="square" rtlCol="0">
            <a:spAutoFit/>
          </a:bodyPr>
          <a:lstStyle/>
          <a:p>
            <a:r>
              <a:rPr kumimoji="1" lang="ja-JP" altLang="en-US" b="1" dirty="0" smtClean="0"/>
              <a:t>しかし</a:t>
            </a:r>
            <a:r>
              <a:rPr kumimoji="1" lang="en-US" altLang="ja-JP" b="1" dirty="0" smtClean="0"/>
              <a:t>…</a:t>
            </a:r>
            <a:endParaRPr kumimoji="1" lang="ja-JP" altLang="en-US" b="1" dirty="0"/>
          </a:p>
        </p:txBody>
      </p:sp>
      <p:sp>
        <p:nvSpPr>
          <p:cNvPr id="32" name="テキスト ボックス 31"/>
          <p:cNvSpPr txBox="1"/>
          <p:nvPr/>
        </p:nvSpPr>
        <p:spPr>
          <a:xfrm>
            <a:off x="4699346" y="2632370"/>
            <a:ext cx="2844332" cy="369332"/>
          </a:xfrm>
          <a:prstGeom prst="rect">
            <a:avLst/>
          </a:prstGeom>
          <a:noFill/>
        </p:spPr>
        <p:txBody>
          <a:bodyPr wrap="square" rtlCol="0">
            <a:spAutoFit/>
          </a:bodyPr>
          <a:lstStyle/>
          <a:p>
            <a:r>
              <a:rPr kumimoji="1" lang="ja-JP" altLang="en-US" sz="1800" b="1" dirty="0" smtClean="0"/>
              <a:t>エバネッセント波の波数</a:t>
            </a:r>
            <a:endParaRPr kumimoji="1" lang="ja-JP" altLang="en-US" sz="1800" b="1" dirty="0"/>
          </a:p>
        </p:txBody>
      </p:sp>
      <p:sp>
        <p:nvSpPr>
          <p:cNvPr id="33" name="テキスト ボックス 32"/>
          <p:cNvSpPr txBox="1"/>
          <p:nvPr/>
        </p:nvSpPr>
        <p:spPr>
          <a:xfrm>
            <a:off x="3709193" y="1825237"/>
            <a:ext cx="3402577" cy="400110"/>
          </a:xfrm>
          <a:prstGeom prst="rect">
            <a:avLst/>
          </a:prstGeom>
          <a:noFill/>
        </p:spPr>
        <p:txBody>
          <a:bodyPr wrap="square" rtlCol="0">
            <a:spAutoFit/>
          </a:bodyPr>
          <a:lstStyle/>
          <a:p>
            <a:r>
              <a:rPr kumimoji="1" lang="ja-JP" altLang="en-US" b="1" dirty="0" smtClean="0"/>
              <a:t>表面プラズモン波の波数</a:t>
            </a:r>
            <a:endParaRPr kumimoji="1" lang="ja-JP" altLang="en-US" b="1" dirty="0"/>
          </a:p>
        </p:txBody>
      </p:sp>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439" y="1825237"/>
            <a:ext cx="5256617" cy="3816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1036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16496" y="863829"/>
            <a:ext cx="7992888" cy="646331"/>
          </a:xfrm>
          <a:prstGeom prst="rect">
            <a:avLst/>
          </a:prstGeom>
          <a:noFill/>
        </p:spPr>
        <p:txBody>
          <a:bodyPr wrap="square" rtlCol="0">
            <a:spAutoFit/>
          </a:bodyPr>
          <a:lstStyle/>
          <a:p>
            <a:r>
              <a:rPr kumimoji="1" lang="ja-JP" altLang="en-US" sz="3600" b="1" dirty="0" smtClean="0">
                <a:solidFill>
                  <a:srgbClr val="FF0000"/>
                </a:solidFill>
              </a:rPr>
              <a:t>光ファイバー</a:t>
            </a:r>
            <a:r>
              <a:rPr kumimoji="1" lang="en-US" altLang="ja-JP" sz="3600" b="1" dirty="0" smtClean="0">
                <a:solidFill>
                  <a:srgbClr val="FF0000"/>
                </a:solidFill>
              </a:rPr>
              <a:t>SPR</a:t>
            </a:r>
            <a:r>
              <a:rPr kumimoji="1" lang="ja-JP" altLang="en-US" sz="3600" b="1" dirty="0" smtClean="0">
                <a:solidFill>
                  <a:srgbClr val="FF0000"/>
                </a:solidFill>
              </a:rPr>
              <a:t>センサー</a:t>
            </a:r>
            <a:endParaRPr kumimoji="1" lang="ja-JP" altLang="en-US" sz="3600" b="1" dirty="0">
              <a:solidFill>
                <a:srgbClr val="FF0000"/>
              </a:solidFill>
            </a:endParaRPr>
          </a:p>
        </p:txBody>
      </p:sp>
      <p:sp>
        <p:nvSpPr>
          <p:cNvPr id="3" name="テキスト ボックス 2"/>
          <p:cNvSpPr txBox="1"/>
          <p:nvPr/>
        </p:nvSpPr>
        <p:spPr>
          <a:xfrm>
            <a:off x="38454" y="2501899"/>
            <a:ext cx="756084" cy="400110"/>
          </a:xfrm>
          <a:prstGeom prst="rect">
            <a:avLst/>
          </a:prstGeom>
          <a:noFill/>
        </p:spPr>
        <p:txBody>
          <a:bodyPr wrap="square" rtlCol="0">
            <a:spAutoFit/>
          </a:bodyPr>
          <a:lstStyle/>
          <a:p>
            <a:r>
              <a:rPr kumimoji="1" lang="ja-JP" altLang="en-US" b="1" dirty="0" smtClean="0"/>
              <a:t>コア</a:t>
            </a:r>
            <a:endParaRPr kumimoji="1" lang="ja-JP" altLang="en-US" b="1" dirty="0"/>
          </a:p>
        </p:txBody>
      </p:sp>
      <p:sp>
        <p:nvSpPr>
          <p:cNvPr id="2" name="テキスト ボックス 1"/>
          <p:cNvSpPr txBox="1"/>
          <p:nvPr/>
        </p:nvSpPr>
        <p:spPr>
          <a:xfrm>
            <a:off x="6249144" y="1495094"/>
            <a:ext cx="3456384" cy="1938992"/>
          </a:xfrm>
          <a:prstGeom prst="rect">
            <a:avLst/>
          </a:prstGeom>
          <a:noFill/>
        </p:spPr>
        <p:txBody>
          <a:bodyPr wrap="square" rtlCol="0">
            <a:spAutoFit/>
          </a:bodyPr>
          <a:lstStyle/>
          <a:p>
            <a:r>
              <a:rPr kumimoji="1" lang="ja-JP" altLang="en-US" sz="2400" b="1" dirty="0" smtClean="0"/>
              <a:t>光ファイバー型は小型化が可能であり、光がファイバー内を通るため外乱に強いという利点がある</a:t>
            </a:r>
            <a:endParaRPr kumimoji="1" lang="ja-JP" altLang="en-US" sz="2400" b="1" dirty="0"/>
          </a:p>
        </p:txBody>
      </p:sp>
      <p:sp>
        <p:nvSpPr>
          <p:cNvPr id="4" name="下矢印 3"/>
          <p:cNvSpPr/>
          <p:nvPr/>
        </p:nvSpPr>
        <p:spPr bwMode="auto">
          <a:xfrm>
            <a:off x="7257256" y="3434086"/>
            <a:ext cx="936104" cy="570978"/>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mc:AlternateContent xmlns:mc="http://schemas.openxmlformats.org/markup-compatibility/2006" xmlns:a14="http://schemas.microsoft.com/office/drawing/2010/main">
        <mc:Choice Requires="a14">
          <p:sp>
            <p:nvSpPr>
              <p:cNvPr id="5" name="テキスト ボックス 4"/>
              <p:cNvSpPr txBox="1"/>
              <p:nvPr/>
            </p:nvSpPr>
            <p:spPr>
              <a:xfrm>
                <a:off x="6249144" y="4282206"/>
                <a:ext cx="3456384" cy="1952779"/>
              </a:xfrm>
              <a:prstGeom prst="rect">
                <a:avLst/>
              </a:prstGeom>
              <a:noFill/>
            </p:spPr>
            <p:txBody>
              <a:bodyPr wrap="square" rtlCol="0">
                <a:spAutoFit/>
              </a:bodyPr>
              <a:lstStyle/>
              <a:p>
                <a14:m>
                  <m:oMath xmlns:m="http://schemas.openxmlformats.org/officeDocument/2006/math">
                    <m:sSup>
                      <m:sSupPr>
                        <m:ctrlPr>
                          <a:rPr kumimoji="1" lang="en-US" altLang="ja-JP" sz="2400" b="1" i="1" smtClean="0">
                            <a:latin typeface="Cambria Math"/>
                          </a:rPr>
                        </m:ctrlPr>
                      </m:sSupPr>
                      <m:e>
                        <m:r>
                          <a:rPr kumimoji="1" lang="en-US" altLang="ja-JP" sz="2400" b="1" i="1" smtClean="0">
                            <a:latin typeface="Cambria Math"/>
                          </a:rPr>
                          <m:t>𝟏𝟎</m:t>
                        </m:r>
                      </m:e>
                      <m:sup>
                        <m:r>
                          <a:rPr kumimoji="1" lang="en-US" altLang="ja-JP" sz="2400" b="1" i="1" smtClean="0">
                            <a:latin typeface="Cambria Math"/>
                          </a:rPr>
                          <m:t>−</m:t>
                        </m:r>
                        <m:r>
                          <a:rPr kumimoji="1" lang="en-US" altLang="ja-JP" sz="2400" b="1" i="1" smtClean="0">
                            <a:latin typeface="Cambria Math"/>
                          </a:rPr>
                          <m:t>𝟓</m:t>
                        </m:r>
                      </m:sup>
                    </m:sSup>
                    <m:r>
                      <a:rPr kumimoji="1" lang="en-US" altLang="ja-JP" sz="2400" b="1" i="1" smtClean="0">
                        <a:latin typeface="Cambria Math"/>
                      </a:rPr>
                      <m:t>〜</m:t>
                    </m:r>
                    <m:sSup>
                      <m:sSupPr>
                        <m:ctrlPr>
                          <a:rPr kumimoji="1" lang="en-US" altLang="ja-JP" sz="2400" b="1" i="1" smtClean="0">
                            <a:latin typeface="Cambria Math"/>
                          </a:rPr>
                        </m:ctrlPr>
                      </m:sSupPr>
                      <m:e>
                        <m:r>
                          <a:rPr kumimoji="1" lang="en-US" altLang="ja-JP" sz="2400" b="1" i="1" smtClean="0">
                            <a:latin typeface="Cambria Math"/>
                          </a:rPr>
                          <m:t>𝟏𝟎</m:t>
                        </m:r>
                      </m:e>
                      <m:sup>
                        <m:r>
                          <a:rPr kumimoji="1" lang="en-US" altLang="ja-JP" sz="2400" b="1" i="1" smtClean="0">
                            <a:latin typeface="Cambria Math"/>
                          </a:rPr>
                          <m:t>−</m:t>
                        </m:r>
                        <m:r>
                          <a:rPr kumimoji="1" lang="en-US" altLang="ja-JP" sz="2400" b="1" i="1" smtClean="0">
                            <a:latin typeface="Cambria Math"/>
                          </a:rPr>
                          <m:t>𝟔</m:t>
                        </m:r>
                      </m:sup>
                    </m:sSup>
                  </m:oMath>
                </a14:m>
                <a:r>
                  <a:rPr kumimoji="1" lang="ja-JP" altLang="en-US" sz="2400" b="1" dirty="0" smtClean="0"/>
                  <a:t>程度の分解能はあるものの、新種のウィルス等の検出にはさらなる分解能を持ったセンサーが必要</a:t>
                </a:r>
                <a:endParaRPr kumimoji="1" lang="ja-JP" altLang="en-US" sz="2400" b="1"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6249144" y="4282206"/>
                <a:ext cx="3456384" cy="1952779"/>
              </a:xfrm>
              <a:prstGeom prst="rect">
                <a:avLst/>
              </a:prstGeom>
              <a:blipFill rotWithShape="1">
                <a:blip r:embed="rId4"/>
                <a:stretch>
                  <a:fillRect l="-2646" t="-2804" r="-176" b="-4984"/>
                </a:stretch>
              </a:blipFill>
            </p:spPr>
            <p:txBody>
              <a:bodyPr/>
              <a:lstStyle/>
              <a:p>
                <a:r>
                  <a:rPr lang="ja-JP" altLang="en-US">
                    <a:noFill/>
                  </a:rPr>
                  <a:t> </a:t>
                </a:r>
              </a:p>
            </p:txBody>
          </p:sp>
        </mc:Fallback>
      </mc:AlternateContent>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496" y="1630970"/>
            <a:ext cx="5832648" cy="474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826885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16496" y="764704"/>
            <a:ext cx="6840760" cy="584775"/>
          </a:xfrm>
          <a:prstGeom prst="rect">
            <a:avLst/>
          </a:prstGeom>
          <a:noFill/>
        </p:spPr>
        <p:txBody>
          <a:bodyPr wrap="square" rtlCol="0">
            <a:spAutoFit/>
          </a:bodyPr>
          <a:lstStyle/>
          <a:p>
            <a:r>
              <a:rPr kumimoji="1" lang="ja-JP" altLang="en-US" sz="3200" b="1" dirty="0" smtClean="0">
                <a:solidFill>
                  <a:srgbClr val="FF0000"/>
                </a:solidFill>
              </a:rPr>
              <a:t>光コム共振器を用いた</a:t>
            </a:r>
            <a:r>
              <a:rPr kumimoji="1" lang="en-US" altLang="ja-JP" sz="3200" b="1" dirty="0" smtClean="0">
                <a:solidFill>
                  <a:srgbClr val="FF0000"/>
                </a:solidFill>
              </a:rPr>
              <a:t>SPR</a:t>
            </a:r>
            <a:r>
              <a:rPr kumimoji="1" lang="ja-JP" altLang="en-US" sz="3200" b="1" dirty="0" smtClean="0">
                <a:solidFill>
                  <a:srgbClr val="FF0000"/>
                </a:solidFill>
              </a:rPr>
              <a:t>センサー</a:t>
            </a:r>
            <a:endParaRPr kumimoji="1" lang="ja-JP" altLang="en-US" sz="3200" b="1"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13" y="1527424"/>
            <a:ext cx="3468234" cy="446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227827" y="4574614"/>
            <a:ext cx="576064" cy="400110"/>
          </a:xfrm>
          <a:prstGeom prst="rect">
            <a:avLst/>
          </a:prstGeom>
          <a:noFill/>
        </p:spPr>
        <p:txBody>
          <a:bodyPr wrap="square" rtlCol="0">
            <a:spAutoFit/>
          </a:bodyPr>
          <a:lstStyle/>
          <a:p>
            <a:r>
              <a:rPr kumimoji="1" lang="en-US" altLang="ja-JP" dirty="0" smtClean="0"/>
              <a:t>LD</a:t>
            </a:r>
            <a:endParaRPr kumimoji="1" lang="ja-JP" altLang="en-US" dirty="0"/>
          </a:p>
        </p:txBody>
      </p:sp>
      <p:cxnSp>
        <p:nvCxnSpPr>
          <p:cNvPr id="8" name="直線矢印コネクタ 7"/>
          <p:cNvCxnSpPr/>
          <p:nvPr/>
        </p:nvCxnSpPr>
        <p:spPr bwMode="auto">
          <a:xfrm flipV="1">
            <a:off x="1180238" y="2731918"/>
            <a:ext cx="0" cy="720081"/>
          </a:xfrm>
          <a:prstGeom prst="straightConnector1">
            <a:avLst/>
          </a:prstGeom>
          <a:noFill/>
          <a:ln w="57150" cap="flat" cmpd="sng" algn="ctr">
            <a:solidFill>
              <a:schemeClr val="tx1"/>
            </a:solidFill>
            <a:prstDash val="solid"/>
            <a:round/>
            <a:headEnd type="none" w="med" len="med"/>
            <a:tailEnd type="arrow"/>
          </a:ln>
          <a:effectLst/>
        </p:spPr>
      </p:cxnSp>
      <p:sp>
        <p:nvSpPr>
          <p:cNvPr id="10" name="テキスト ボックス 9"/>
          <p:cNvSpPr txBox="1"/>
          <p:nvPr/>
        </p:nvSpPr>
        <p:spPr>
          <a:xfrm>
            <a:off x="1300851" y="2922682"/>
            <a:ext cx="1728192" cy="338554"/>
          </a:xfrm>
          <a:prstGeom prst="rect">
            <a:avLst/>
          </a:prstGeom>
          <a:noFill/>
        </p:spPr>
        <p:txBody>
          <a:bodyPr wrap="square" rtlCol="0">
            <a:spAutoFit/>
          </a:bodyPr>
          <a:lstStyle/>
          <a:p>
            <a:r>
              <a:rPr kumimoji="1" lang="en-US" altLang="ja-JP" sz="1600" b="1" dirty="0" smtClean="0"/>
              <a:t>IWDM</a:t>
            </a:r>
            <a:r>
              <a:rPr kumimoji="1" lang="ja-JP" altLang="en-US" sz="1600" b="1" dirty="0" smtClean="0"/>
              <a:t>カプラ</a:t>
            </a:r>
            <a:endParaRPr kumimoji="1" lang="ja-JP" altLang="en-US" sz="1600" b="1" dirty="0"/>
          </a:p>
        </p:txBody>
      </p:sp>
      <p:sp>
        <p:nvSpPr>
          <p:cNvPr id="12" name="テキスト ボックス 11"/>
          <p:cNvSpPr txBox="1"/>
          <p:nvPr/>
        </p:nvSpPr>
        <p:spPr>
          <a:xfrm>
            <a:off x="890315" y="1722294"/>
            <a:ext cx="648072" cy="338554"/>
          </a:xfrm>
          <a:prstGeom prst="rect">
            <a:avLst/>
          </a:prstGeom>
          <a:noFill/>
        </p:spPr>
        <p:txBody>
          <a:bodyPr wrap="square" rtlCol="0">
            <a:spAutoFit/>
          </a:bodyPr>
          <a:lstStyle/>
          <a:p>
            <a:r>
              <a:rPr kumimoji="1" lang="en-US" altLang="ja-JP" sz="1600" b="1" dirty="0" smtClean="0"/>
              <a:t>EDF</a:t>
            </a:r>
            <a:endParaRPr kumimoji="1" lang="ja-JP" altLang="en-US" sz="1600" b="1" dirty="0"/>
          </a:p>
        </p:txBody>
      </p:sp>
      <p:sp>
        <p:nvSpPr>
          <p:cNvPr id="13" name="テキスト ボックス 12"/>
          <p:cNvSpPr txBox="1"/>
          <p:nvPr/>
        </p:nvSpPr>
        <p:spPr>
          <a:xfrm>
            <a:off x="1525297" y="2087623"/>
            <a:ext cx="2232248" cy="338554"/>
          </a:xfrm>
          <a:prstGeom prst="rect">
            <a:avLst/>
          </a:prstGeom>
          <a:noFill/>
        </p:spPr>
        <p:txBody>
          <a:bodyPr wrap="square" rtlCol="0">
            <a:spAutoFit/>
          </a:bodyPr>
          <a:lstStyle/>
          <a:p>
            <a:r>
              <a:rPr kumimoji="1" lang="ja-JP" altLang="en-US" sz="1600" b="1" dirty="0" smtClean="0"/>
              <a:t>偏波コントローラ</a:t>
            </a:r>
            <a:endParaRPr kumimoji="1" lang="ja-JP" altLang="en-US" sz="1600" b="1" dirty="0"/>
          </a:p>
        </p:txBody>
      </p:sp>
      <p:cxnSp>
        <p:nvCxnSpPr>
          <p:cNvPr id="15" name="直線矢印コネクタ 14"/>
          <p:cNvCxnSpPr/>
          <p:nvPr/>
        </p:nvCxnSpPr>
        <p:spPr bwMode="auto">
          <a:xfrm flipV="1">
            <a:off x="3029043" y="3252190"/>
            <a:ext cx="424558" cy="1014962"/>
          </a:xfrm>
          <a:prstGeom prst="straightConnector1">
            <a:avLst/>
          </a:prstGeom>
          <a:noFill/>
          <a:ln w="38100" cap="flat" cmpd="sng" algn="ctr">
            <a:solidFill>
              <a:schemeClr val="tx1"/>
            </a:solidFill>
            <a:prstDash val="solid"/>
            <a:round/>
            <a:headEnd type="none" w="med" len="med"/>
            <a:tailEnd type="arrow"/>
          </a:ln>
          <a:effectLst/>
        </p:spPr>
      </p:cxnSp>
      <p:sp>
        <p:nvSpPr>
          <p:cNvPr id="18" name="テキスト ボックス 17"/>
          <p:cNvSpPr txBox="1"/>
          <p:nvPr/>
        </p:nvSpPr>
        <p:spPr>
          <a:xfrm>
            <a:off x="2362725" y="4048227"/>
            <a:ext cx="666318" cy="338554"/>
          </a:xfrm>
          <a:prstGeom prst="rect">
            <a:avLst/>
          </a:prstGeom>
          <a:noFill/>
        </p:spPr>
        <p:txBody>
          <a:bodyPr wrap="square" rtlCol="0">
            <a:spAutoFit/>
          </a:bodyPr>
          <a:lstStyle/>
          <a:p>
            <a:r>
              <a:rPr kumimoji="1" lang="ja-JP" altLang="en-US" sz="1600" b="1" dirty="0" smtClean="0"/>
              <a:t>コア</a:t>
            </a:r>
            <a:endParaRPr kumimoji="1" lang="ja-JP" altLang="en-US" sz="1600" b="1" dirty="0"/>
          </a:p>
        </p:txBody>
      </p:sp>
      <p:cxnSp>
        <p:nvCxnSpPr>
          <p:cNvPr id="20" name="直線矢印コネクタ 19"/>
          <p:cNvCxnSpPr/>
          <p:nvPr/>
        </p:nvCxnSpPr>
        <p:spPr bwMode="auto">
          <a:xfrm flipV="1">
            <a:off x="2842077" y="3026702"/>
            <a:ext cx="504056" cy="576066"/>
          </a:xfrm>
          <a:prstGeom prst="straightConnector1">
            <a:avLst/>
          </a:prstGeom>
          <a:noFill/>
          <a:ln w="38100" cap="flat" cmpd="sng" algn="ctr">
            <a:solidFill>
              <a:schemeClr val="tx1"/>
            </a:solidFill>
            <a:prstDash val="solid"/>
            <a:round/>
            <a:headEnd type="none" w="med" len="med"/>
            <a:tailEnd type="arrow"/>
          </a:ln>
          <a:effectLst/>
        </p:spPr>
      </p:cxnSp>
      <p:sp>
        <p:nvSpPr>
          <p:cNvPr id="22" name="テキスト ボックス 21"/>
          <p:cNvSpPr txBox="1"/>
          <p:nvPr/>
        </p:nvSpPr>
        <p:spPr>
          <a:xfrm>
            <a:off x="2321596" y="3537421"/>
            <a:ext cx="903845" cy="338554"/>
          </a:xfrm>
          <a:prstGeom prst="rect">
            <a:avLst/>
          </a:prstGeom>
          <a:noFill/>
        </p:spPr>
        <p:txBody>
          <a:bodyPr wrap="square" rtlCol="0">
            <a:spAutoFit/>
          </a:bodyPr>
          <a:lstStyle/>
          <a:p>
            <a:r>
              <a:rPr kumimoji="1" lang="ja-JP" altLang="en-US" sz="1600" b="1" dirty="0" smtClean="0"/>
              <a:t>金属層</a:t>
            </a:r>
            <a:endParaRPr kumimoji="1" lang="ja-JP" altLang="en-US" sz="1600" b="1" dirty="0"/>
          </a:p>
        </p:txBody>
      </p:sp>
      <p:sp>
        <p:nvSpPr>
          <p:cNvPr id="23" name="右中かっこ 22"/>
          <p:cNvSpPr/>
          <p:nvPr/>
        </p:nvSpPr>
        <p:spPr bwMode="auto">
          <a:xfrm>
            <a:off x="3728862" y="2599453"/>
            <a:ext cx="276896" cy="1452718"/>
          </a:xfrm>
          <a:prstGeom prst="righ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4" name="テキスト ボックス 23"/>
          <p:cNvSpPr txBox="1"/>
          <p:nvPr/>
        </p:nvSpPr>
        <p:spPr>
          <a:xfrm>
            <a:off x="3676184" y="3041372"/>
            <a:ext cx="1506600" cy="646331"/>
          </a:xfrm>
          <a:prstGeom prst="rect">
            <a:avLst/>
          </a:prstGeom>
          <a:noFill/>
        </p:spPr>
        <p:txBody>
          <a:bodyPr wrap="square" rtlCol="0">
            <a:spAutoFit/>
          </a:bodyPr>
          <a:lstStyle/>
          <a:p>
            <a:pPr algn="ctr"/>
            <a:r>
              <a:rPr kumimoji="1" lang="en-US" altLang="ja-JP" sz="1800" b="1" dirty="0" smtClean="0"/>
              <a:t>SPR</a:t>
            </a:r>
          </a:p>
          <a:p>
            <a:pPr algn="ctr"/>
            <a:r>
              <a:rPr lang="ja-JP" altLang="en-US" sz="1800" b="1" dirty="0"/>
              <a:t>センサー</a:t>
            </a:r>
            <a:endParaRPr kumimoji="1" lang="ja-JP" altLang="en-US" sz="1800" b="1" dirty="0"/>
          </a:p>
        </p:txBody>
      </p:sp>
      <p:sp>
        <p:nvSpPr>
          <p:cNvPr id="25" name="テキスト ボックス 24"/>
          <p:cNvSpPr txBox="1"/>
          <p:nvPr/>
        </p:nvSpPr>
        <p:spPr>
          <a:xfrm>
            <a:off x="1965604" y="5721926"/>
            <a:ext cx="1512168" cy="400110"/>
          </a:xfrm>
          <a:prstGeom prst="rect">
            <a:avLst/>
          </a:prstGeom>
          <a:noFill/>
        </p:spPr>
        <p:txBody>
          <a:bodyPr wrap="square" rtlCol="0">
            <a:spAutoFit/>
          </a:bodyPr>
          <a:lstStyle/>
          <a:p>
            <a:r>
              <a:rPr kumimoji="1" lang="ja-JP" altLang="en-US" b="1" dirty="0" smtClean="0"/>
              <a:t>分岐カプラ</a:t>
            </a:r>
            <a:endParaRPr kumimoji="1" lang="ja-JP" altLang="en-US" b="1" dirty="0"/>
          </a:p>
        </p:txBody>
      </p:sp>
      <p:cxnSp>
        <p:nvCxnSpPr>
          <p:cNvPr id="28" name="直線矢印コネクタ 27"/>
          <p:cNvCxnSpPr/>
          <p:nvPr/>
        </p:nvCxnSpPr>
        <p:spPr bwMode="auto">
          <a:xfrm>
            <a:off x="1128036" y="5600020"/>
            <a:ext cx="0" cy="493862"/>
          </a:xfrm>
          <a:prstGeom prst="straightConnector1">
            <a:avLst/>
          </a:prstGeom>
          <a:noFill/>
          <a:ln w="38100" cap="flat" cmpd="sng" algn="ctr">
            <a:solidFill>
              <a:srgbClr val="FF0000"/>
            </a:solidFill>
            <a:prstDash val="solid"/>
            <a:round/>
            <a:headEnd type="none" w="med" len="med"/>
            <a:tailEnd type="arrow"/>
          </a:ln>
          <a:effectLst/>
        </p:spPr>
      </p:cxnSp>
      <p:sp>
        <p:nvSpPr>
          <p:cNvPr id="16" name="テキスト ボックス 15"/>
          <p:cNvSpPr txBox="1"/>
          <p:nvPr/>
        </p:nvSpPr>
        <p:spPr>
          <a:xfrm>
            <a:off x="5373910" y="5120131"/>
            <a:ext cx="4235826" cy="1200329"/>
          </a:xfrm>
          <a:prstGeom prst="rect">
            <a:avLst/>
          </a:prstGeom>
          <a:noFill/>
        </p:spPr>
        <p:txBody>
          <a:bodyPr wrap="square" rtlCol="0">
            <a:spAutoFit/>
          </a:bodyPr>
          <a:lstStyle/>
          <a:p>
            <a:r>
              <a:rPr kumimoji="1" lang="en-US" altLang="ja-JP" sz="2400" b="1" dirty="0" smtClean="0">
                <a:solidFill>
                  <a:srgbClr val="FF0000"/>
                </a:solidFill>
              </a:rPr>
              <a:t>SPR</a:t>
            </a:r>
            <a:r>
              <a:rPr kumimoji="1" lang="ja-JP" altLang="en-US" sz="2400" b="1" dirty="0" smtClean="0">
                <a:solidFill>
                  <a:srgbClr val="FF0000"/>
                </a:solidFill>
              </a:rPr>
              <a:t>センサー</a:t>
            </a:r>
            <a:r>
              <a:rPr lang="ja-JP" altLang="en-US" sz="2400" b="1" dirty="0" smtClean="0">
                <a:solidFill>
                  <a:srgbClr val="FF0000"/>
                </a:solidFill>
              </a:rPr>
              <a:t>部の屈折率変化で光コムのスペクトルの変化があるか測定する</a:t>
            </a:r>
            <a:endParaRPr kumimoji="1" lang="ja-JP" altLang="en-US" sz="2400" b="1" dirty="0">
              <a:solidFill>
                <a:srgbClr val="FF000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3571" y="1383223"/>
            <a:ext cx="4536504" cy="375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416496" y="6093882"/>
            <a:ext cx="2015805" cy="400110"/>
          </a:xfrm>
          <a:prstGeom prst="rect">
            <a:avLst/>
          </a:prstGeom>
          <a:noFill/>
        </p:spPr>
        <p:txBody>
          <a:bodyPr wrap="square" rtlCol="0">
            <a:spAutoFit/>
          </a:bodyPr>
          <a:lstStyle/>
          <a:p>
            <a:r>
              <a:rPr kumimoji="1" lang="ja-JP" altLang="en-US" b="1" dirty="0" smtClean="0"/>
              <a:t>スペクトル測定</a:t>
            </a:r>
            <a:endParaRPr kumimoji="1" lang="ja-JP" altLang="en-US" b="1" dirty="0"/>
          </a:p>
        </p:txBody>
      </p:sp>
    </p:spTree>
    <p:extLst>
      <p:ext uri="{BB962C8B-B14F-4D97-AF65-F5344CB8AC3E}">
        <p14:creationId xmlns:p14="http://schemas.microsoft.com/office/powerpoint/2010/main" val="272478643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60581" y="544324"/>
            <a:ext cx="3888432" cy="584775"/>
          </a:xfrm>
          <a:prstGeom prst="rect">
            <a:avLst/>
          </a:prstGeom>
          <a:noFill/>
        </p:spPr>
        <p:txBody>
          <a:bodyPr wrap="square" rtlCol="0">
            <a:spAutoFit/>
          </a:bodyPr>
          <a:lstStyle/>
          <a:p>
            <a:r>
              <a:rPr kumimoji="1" lang="ja-JP" altLang="en-US" sz="3200" b="1" dirty="0" smtClean="0">
                <a:solidFill>
                  <a:srgbClr val="FF0000"/>
                </a:solidFill>
              </a:rPr>
              <a:t>今後の予定</a:t>
            </a:r>
            <a:endParaRPr kumimoji="1" lang="ja-JP" altLang="en-US" sz="3200" b="1" dirty="0">
              <a:solidFill>
                <a:srgbClr val="FF0000"/>
              </a:solidFill>
            </a:endParaRPr>
          </a:p>
        </p:txBody>
      </p:sp>
      <mc:AlternateContent xmlns:mc="http://schemas.openxmlformats.org/markup-compatibility/2006" xmlns:a14="http://schemas.microsoft.com/office/drawing/2010/main">
        <mc:Choice Requires="a14">
          <p:sp>
            <p:nvSpPr>
              <p:cNvPr id="2" name="テキスト ボックス 1"/>
              <p:cNvSpPr txBox="1"/>
              <p:nvPr/>
            </p:nvSpPr>
            <p:spPr>
              <a:xfrm>
                <a:off x="460581" y="1129099"/>
                <a:ext cx="8452859" cy="3381888"/>
              </a:xfrm>
              <a:prstGeom prst="rect">
                <a:avLst/>
              </a:prstGeom>
              <a:noFill/>
            </p:spPr>
            <p:txBody>
              <a:bodyPr wrap="square" rtlCol="0">
                <a:spAutoFit/>
              </a:bodyPr>
              <a:lstStyle/>
              <a:p>
                <a:pPr marL="514350" indent="-514350">
                  <a:lnSpc>
                    <a:spcPct val="150000"/>
                  </a:lnSpc>
                  <a:buFont typeface="+mj-lt"/>
                  <a:buAutoNum type="arabicPeriod"/>
                </a:pPr>
                <a:r>
                  <a:rPr kumimoji="1" lang="ja-JP" altLang="en-US" sz="2800" b="1" dirty="0" smtClean="0"/>
                  <a:t>光ファイバー</a:t>
                </a:r>
                <a:r>
                  <a:rPr kumimoji="1" lang="en-US" altLang="ja-JP" sz="2800" b="1" dirty="0" smtClean="0"/>
                  <a:t>SPR</a:t>
                </a:r>
                <a:r>
                  <a:rPr kumimoji="1" lang="ja-JP" altLang="en-US" sz="2800" b="1" dirty="0" smtClean="0"/>
                  <a:t>センサーの開発及び評価</a:t>
                </a:r>
                <a:endParaRPr kumimoji="1" lang="en-US" altLang="ja-JP" sz="2800" b="1" dirty="0" smtClean="0"/>
              </a:p>
              <a:p>
                <a:pPr marL="514350" indent="-514350">
                  <a:lnSpc>
                    <a:spcPct val="150000"/>
                  </a:lnSpc>
                  <a:buFont typeface="+mj-lt"/>
                  <a:buAutoNum type="arabicPeriod"/>
                </a:pPr>
                <a:r>
                  <a:rPr lang="ja-JP" altLang="en-US" sz="2800" b="1" dirty="0" smtClean="0"/>
                  <a:t>ファイバー光コム共振器を作製し、</a:t>
                </a:r>
                <a:r>
                  <a:rPr lang="en-US" altLang="ja-JP" sz="2800" b="1" dirty="0" smtClean="0"/>
                  <a:t>SPR</a:t>
                </a:r>
                <a:r>
                  <a:rPr lang="ja-JP" altLang="en-US" sz="2800" b="1" dirty="0" smtClean="0"/>
                  <a:t>センサーを組み込む</a:t>
                </a:r>
                <a:endParaRPr lang="en-US" altLang="ja-JP" sz="2800" b="1" dirty="0" smtClean="0"/>
              </a:p>
              <a:p>
                <a:pPr marL="514350" indent="-514350">
                  <a:lnSpc>
                    <a:spcPct val="150000"/>
                  </a:lnSpc>
                  <a:buFont typeface="+mj-lt"/>
                  <a:buAutoNum type="arabicPeriod"/>
                </a:pPr>
                <a:r>
                  <a:rPr kumimoji="1" lang="en-US" altLang="ja-JP" sz="2800" b="1" dirty="0"/>
                  <a:t>SPR</a:t>
                </a:r>
                <a:r>
                  <a:rPr kumimoji="1" lang="ja-JP" altLang="en-US" sz="2800" b="1" dirty="0" smtClean="0"/>
                  <a:t>センサーでの屈折率変化が光コム共振器の</a:t>
                </a:r>
                <a14:m>
                  <m:oMath xmlns:m="http://schemas.openxmlformats.org/officeDocument/2006/math">
                    <m:r>
                      <a:rPr kumimoji="1" lang="ja-JP" altLang="en-US" sz="2800" b="1" i="1" smtClean="0">
                        <a:latin typeface="Cambria Math"/>
                      </a:rPr>
                      <m:t>光</m:t>
                    </m:r>
                  </m:oMath>
                </a14:m>
                <a:r>
                  <a:rPr kumimoji="1" lang="ja-JP" altLang="en-US" sz="2800" b="1" dirty="0" smtClean="0"/>
                  <a:t>スペクトルに与える影響を評価する</a:t>
                </a:r>
                <a:endParaRPr kumimoji="1" lang="ja-JP" altLang="en-US" sz="2800" b="1"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460581" y="1129099"/>
                <a:ext cx="8452859" cy="3381888"/>
              </a:xfrm>
              <a:prstGeom prst="rect">
                <a:avLst/>
              </a:prstGeom>
              <a:blipFill rotWithShape="1">
                <a:blip r:embed="rId3"/>
                <a:stretch>
                  <a:fillRect l="-129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4041551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p:cNvSpPr txBox="1"/>
          <p:nvPr/>
        </p:nvSpPr>
        <p:spPr>
          <a:xfrm>
            <a:off x="848544" y="648669"/>
            <a:ext cx="3888432" cy="584775"/>
          </a:xfrm>
          <a:prstGeom prst="rect">
            <a:avLst/>
          </a:prstGeom>
          <a:noFill/>
        </p:spPr>
        <p:txBody>
          <a:bodyPr wrap="square" rtlCol="0">
            <a:spAutoFit/>
          </a:bodyPr>
          <a:lstStyle/>
          <a:p>
            <a:r>
              <a:rPr kumimoji="1" lang="ja-JP" altLang="en-US" sz="3200" b="1" dirty="0" smtClean="0">
                <a:solidFill>
                  <a:srgbClr val="FF0000"/>
                </a:solidFill>
              </a:rPr>
              <a:t>屈折率測定の応用例</a:t>
            </a:r>
            <a:endParaRPr kumimoji="1" lang="ja-JP" altLang="en-US" sz="3200" b="1" dirty="0">
              <a:solidFill>
                <a:srgbClr val="FF0000"/>
              </a:solidFill>
            </a:endParaRPr>
          </a:p>
        </p:txBody>
      </p:sp>
      <p:sp>
        <p:nvSpPr>
          <p:cNvPr id="4" name="テキスト ボックス 3"/>
          <p:cNvSpPr txBox="1"/>
          <p:nvPr/>
        </p:nvSpPr>
        <p:spPr>
          <a:xfrm>
            <a:off x="848544" y="1233444"/>
            <a:ext cx="8568952" cy="526297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kumimoji="1" lang="ja-JP" altLang="en-US" sz="2800" b="1" dirty="0" smtClean="0"/>
              <a:t>飲料の糖度測定</a:t>
            </a:r>
            <a:endParaRPr lang="en-US" altLang="ja-JP" sz="2800" b="1" dirty="0" smtClean="0"/>
          </a:p>
          <a:p>
            <a:pPr marL="342900" indent="-342900">
              <a:lnSpc>
                <a:spcPct val="150000"/>
              </a:lnSpc>
              <a:buFont typeface="Arial" panose="020B0604020202020204" pitchFamily="34" charset="0"/>
              <a:buChar char="•"/>
            </a:pPr>
            <a:r>
              <a:rPr kumimoji="1" lang="ja-JP" altLang="en-US" sz="2800" b="1" dirty="0"/>
              <a:t>調味</a:t>
            </a:r>
            <a:r>
              <a:rPr kumimoji="1" lang="ja-JP" altLang="en-US" sz="2800" b="1" dirty="0" smtClean="0"/>
              <a:t>液の濃度測定</a:t>
            </a:r>
            <a:endParaRPr lang="en-US" altLang="ja-JP" sz="2800" b="1" dirty="0" smtClean="0"/>
          </a:p>
          <a:p>
            <a:pPr marL="342900" indent="-342900">
              <a:lnSpc>
                <a:spcPct val="150000"/>
              </a:lnSpc>
              <a:buFont typeface="Arial" panose="020B0604020202020204" pitchFamily="34" charset="0"/>
              <a:buChar char="•"/>
            </a:pPr>
            <a:r>
              <a:rPr kumimoji="1" lang="ja-JP" altLang="en-US" sz="2800" b="1" dirty="0" smtClean="0"/>
              <a:t>海水の塩分測定</a:t>
            </a:r>
            <a:endParaRPr kumimoji="1" lang="en-US" altLang="ja-JP" sz="2800" b="1" dirty="0" smtClean="0"/>
          </a:p>
          <a:p>
            <a:pPr marL="342900" indent="-342900">
              <a:lnSpc>
                <a:spcPct val="150000"/>
              </a:lnSpc>
              <a:buFont typeface="Arial" panose="020B0604020202020204" pitchFamily="34" charset="0"/>
              <a:buChar char="•"/>
            </a:pPr>
            <a:r>
              <a:rPr lang="ja-JP" altLang="en-US" sz="2800" b="1" dirty="0" smtClean="0"/>
              <a:t>バイオエタノールの濃度測定</a:t>
            </a:r>
            <a:endParaRPr lang="en-US" altLang="ja-JP" sz="2800" b="1" dirty="0" smtClean="0"/>
          </a:p>
          <a:p>
            <a:pPr marL="342900" indent="-342900">
              <a:lnSpc>
                <a:spcPct val="150000"/>
              </a:lnSpc>
              <a:buFont typeface="Arial" panose="020B0604020202020204" pitchFamily="34" charset="0"/>
              <a:buChar char="•"/>
            </a:pPr>
            <a:r>
              <a:rPr kumimoji="1" lang="ja-JP" altLang="en-US" sz="2800" b="1" dirty="0" smtClean="0"/>
              <a:t>水溶性切削油の濃度測定</a:t>
            </a:r>
            <a:endParaRPr kumimoji="1" lang="en-US" altLang="ja-JP" sz="2800" b="1" dirty="0" smtClean="0"/>
          </a:p>
          <a:p>
            <a:pPr marL="342900" indent="-342900">
              <a:lnSpc>
                <a:spcPct val="150000"/>
              </a:lnSpc>
              <a:buFont typeface="Arial" panose="020B0604020202020204" pitchFamily="34" charset="0"/>
              <a:buChar char="•"/>
            </a:pPr>
            <a:r>
              <a:rPr lang="ja-JP" altLang="en-US" sz="2800" b="1" dirty="0"/>
              <a:t>洗浄</a:t>
            </a:r>
            <a:r>
              <a:rPr lang="ja-JP" altLang="en-US" sz="2800" b="1" dirty="0" smtClean="0"/>
              <a:t>液の濃度測定</a:t>
            </a:r>
            <a:endParaRPr lang="en-US" altLang="ja-JP" sz="2800" b="1" dirty="0" smtClean="0"/>
          </a:p>
          <a:p>
            <a:pPr marL="342900" indent="-342900">
              <a:lnSpc>
                <a:spcPct val="150000"/>
              </a:lnSpc>
              <a:buFont typeface="Arial" panose="020B0604020202020204" pitchFamily="34" charset="0"/>
              <a:buChar char="•"/>
            </a:pPr>
            <a:r>
              <a:rPr kumimoji="1" lang="ja-JP" altLang="en-US" sz="2800" b="1" dirty="0" smtClean="0"/>
              <a:t>油脂の屈折率測定</a:t>
            </a:r>
            <a:endParaRPr kumimoji="1" lang="en-US" altLang="ja-JP" sz="2800" b="1" dirty="0" smtClean="0"/>
          </a:p>
          <a:p>
            <a:pPr marL="342900" indent="-342900">
              <a:lnSpc>
                <a:spcPct val="150000"/>
              </a:lnSpc>
              <a:buFont typeface="Arial" panose="020B0604020202020204" pitchFamily="34" charset="0"/>
              <a:buChar char="•"/>
            </a:pPr>
            <a:r>
              <a:rPr lang="ja-JP" altLang="en-US" sz="2800" b="1" dirty="0" smtClean="0"/>
              <a:t>血液や体液中のタンパク質（抗原）検出</a:t>
            </a:r>
            <a:endParaRPr kumimoji="1" lang="en-US" altLang="ja-JP" sz="2800" b="1" dirty="0" smtClean="0"/>
          </a:p>
        </p:txBody>
      </p:sp>
    </p:spTree>
    <p:extLst>
      <p:ext uri="{BB962C8B-B14F-4D97-AF65-F5344CB8AC3E}">
        <p14:creationId xmlns:p14="http://schemas.microsoft.com/office/powerpoint/2010/main" val="404432056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p:cNvSpPr txBox="1"/>
          <p:nvPr/>
        </p:nvSpPr>
        <p:spPr>
          <a:xfrm>
            <a:off x="1856656" y="836712"/>
            <a:ext cx="5472608" cy="584775"/>
          </a:xfrm>
          <a:prstGeom prst="rect">
            <a:avLst/>
          </a:prstGeom>
          <a:noFill/>
        </p:spPr>
        <p:txBody>
          <a:bodyPr wrap="square" rtlCol="0">
            <a:spAutoFit/>
          </a:bodyPr>
          <a:lstStyle/>
          <a:p>
            <a:r>
              <a:rPr kumimoji="1" lang="ja-JP" altLang="en-US" sz="3200" b="1" dirty="0" smtClean="0">
                <a:solidFill>
                  <a:srgbClr val="FF0000"/>
                </a:solidFill>
              </a:rPr>
              <a:t>表面プラズモン共鳴の原理</a:t>
            </a:r>
            <a:endParaRPr kumimoji="1" lang="ja-JP" altLang="en-US" sz="3200" b="1" dirty="0">
              <a:solidFill>
                <a:srgbClr val="FF000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04" y="1586192"/>
            <a:ext cx="8208912" cy="4651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592" y="2420888"/>
            <a:ext cx="3528392" cy="312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60263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28" y="1688219"/>
            <a:ext cx="4464496" cy="4554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704528" y="692696"/>
            <a:ext cx="6840760" cy="584775"/>
          </a:xfrm>
          <a:prstGeom prst="rect">
            <a:avLst/>
          </a:prstGeom>
          <a:noFill/>
        </p:spPr>
        <p:txBody>
          <a:bodyPr wrap="square" rtlCol="0">
            <a:spAutoFit/>
          </a:bodyPr>
          <a:lstStyle/>
          <a:p>
            <a:r>
              <a:rPr kumimoji="1" lang="ja-JP" altLang="en-US" sz="3200" b="1" dirty="0" smtClean="0">
                <a:solidFill>
                  <a:srgbClr val="FF0000"/>
                </a:solidFill>
              </a:rPr>
              <a:t>ファイバーへの金属膜の蒸着方法</a:t>
            </a:r>
            <a:endParaRPr kumimoji="1" lang="ja-JP" altLang="en-US" sz="3200" b="1" dirty="0">
              <a:solidFill>
                <a:srgbClr val="FF0000"/>
              </a:solidFill>
            </a:endParaRPr>
          </a:p>
        </p:txBody>
      </p:sp>
      <p:sp>
        <p:nvSpPr>
          <p:cNvPr id="3" name="テキスト ボックス 2"/>
          <p:cNvSpPr txBox="1"/>
          <p:nvPr/>
        </p:nvSpPr>
        <p:spPr>
          <a:xfrm>
            <a:off x="5601072" y="1844824"/>
            <a:ext cx="3960440" cy="3970318"/>
          </a:xfrm>
          <a:prstGeom prst="rect">
            <a:avLst/>
          </a:prstGeom>
          <a:noFill/>
        </p:spPr>
        <p:txBody>
          <a:bodyPr wrap="square" rtlCol="0">
            <a:spAutoFit/>
          </a:bodyPr>
          <a:lstStyle/>
          <a:p>
            <a:r>
              <a:rPr kumimoji="1" lang="ja-JP" altLang="en-US" sz="2800" b="1" dirty="0" smtClean="0"/>
              <a:t>真空蒸着装置により金属膜をファイバーに蒸着する。チャックをファイバーごとギアの中心部に水平に固定しギアを一定速度で回転させることで金属がコア全集に同じ厚さで蒸着される</a:t>
            </a:r>
            <a:endParaRPr kumimoji="1" lang="ja-JP" altLang="en-US" sz="2800" b="1" dirty="0"/>
          </a:p>
        </p:txBody>
      </p:sp>
    </p:spTree>
    <p:extLst>
      <p:ext uri="{BB962C8B-B14F-4D97-AF65-F5344CB8AC3E}">
        <p14:creationId xmlns:p14="http://schemas.microsoft.com/office/powerpoint/2010/main" val="2810719280"/>
      </p:ext>
    </p:extLst>
  </p:cSld>
  <p:clrMapOvr>
    <a:masterClrMapping/>
  </p:clrMapOvr>
  <p:transition/>
</p:sld>
</file>

<file path=ppt/theme/theme1.xml><?xml version="1.0" encoding="utf-8"?>
<a:theme xmlns:a="http://schemas.openxmlformats.org/drawingml/2006/main" name="徳大スライドテーマ">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徳大スライドテーマ</Template>
  <TotalTime>2040</TotalTime>
  <Words>405</Words>
  <Application>Microsoft Office PowerPoint</Application>
  <PresentationFormat>A4 210 x 297 mm</PresentationFormat>
  <Paragraphs>62</Paragraphs>
  <Slides>9</Slides>
  <Notes>9</Notes>
  <HiddenSlides>3</HiddenSlides>
  <MMClips>0</MMClips>
  <ScaleCrop>false</ScaleCrop>
  <HeadingPairs>
    <vt:vector size="4" baseType="variant">
      <vt:variant>
        <vt:lpstr>テーマ</vt:lpstr>
      </vt:variant>
      <vt:variant>
        <vt:i4>1</vt:i4>
      </vt:variant>
      <vt:variant>
        <vt:lpstr>スライド タイトル</vt:lpstr>
      </vt:variant>
      <vt:variant>
        <vt:i4>9</vt:i4>
      </vt:variant>
    </vt:vector>
  </HeadingPairs>
  <TitlesOfParts>
    <vt:vector size="10" baseType="lpstr">
      <vt:lpstr>徳大スライドテーマ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ichikawa</dc:creator>
  <cp:lastModifiedBy>ichikawa</cp:lastModifiedBy>
  <cp:revision>88</cp:revision>
  <cp:lastPrinted>2015-07-12T17:35:28Z</cp:lastPrinted>
  <dcterms:created xsi:type="dcterms:W3CDTF">2015-07-10T02:11:15Z</dcterms:created>
  <dcterms:modified xsi:type="dcterms:W3CDTF">2016-02-22T06:14:21Z</dcterms:modified>
</cp:coreProperties>
</file>